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5"/>
  </p:notesMasterIdLst>
  <p:sldIdLst>
    <p:sldId id="256" r:id="rId2"/>
    <p:sldId id="258" r:id="rId3"/>
    <p:sldId id="257" r:id="rId4"/>
    <p:sldId id="259" r:id="rId5"/>
    <p:sldId id="291" r:id="rId6"/>
    <p:sldId id="292" r:id="rId7"/>
    <p:sldId id="289" r:id="rId8"/>
    <p:sldId id="290" r:id="rId9"/>
    <p:sldId id="261" r:id="rId10"/>
    <p:sldId id="284" r:id="rId11"/>
    <p:sldId id="285" r:id="rId12"/>
    <p:sldId id="286"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87" r:id="rId29"/>
    <p:sldId id="293" r:id="rId30"/>
    <p:sldId id="277" r:id="rId31"/>
    <p:sldId id="278" r:id="rId32"/>
    <p:sldId id="294" r:id="rId33"/>
    <p:sldId id="279" r:id="rId34"/>
    <p:sldId id="298" r:id="rId35"/>
    <p:sldId id="299" r:id="rId36"/>
    <p:sldId id="297" r:id="rId37"/>
    <p:sldId id="288" r:id="rId38"/>
    <p:sldId id="295" r:id="rId39"/>
    <p:sldId id="280" r:id="rId40"/>
    <p:sldId id="301" r:id="rId41"/>
    <p:sldId id="281" r:id="rId42"/>
    <p:sldId id="302" r:id="rId43"/>
    <p:sldId id="282" r:id="rId44"/>
  </p:sldIdLst>
  <p:sldSz cx="9144000" cy="6858000" type="screen4x3"/>
  <p:notesSz cx="6858000" cy="9144000"/>
  <p:defaultTextStyle>
    <a:defPPr>
      <a:defRPr lang="en-US"/>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78" d="100"/>
          <a:sy n="78" d="100"/>
        </p:scale>
        <p:origin x="1594" y="62"/>
      </p:cViewPr>
      <p:guideLst>
        <p:guide orient="horz" pos="2160"/>
        <p:guide pos="2880"/>
      </p:guideLst>
    </p:cSldViewPr>
  </p:slideViewPr>
  <p:notesTextViewPr>
    <p:cViewPr>
      <p:scale>
        <a:sx n="100" d="100"/>
        <a:sy n="100" d="100"/>
      </p:scale>
      <p:origin x="0" y="0"/>
    </p:cViewPr>
  </p:notesTextViewPr>
  <p:sorterViewPr showFormatting="0">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yan Ahmed Cheema" userId="30ac915479c30907" providerId="LiveId" clId="{BFF1E0C8-E8D0-4417-8149-CFFE530A837F}"/>
    <pc:docChg chg="modSld">
      <pc:chgData name="Aliyan Ahmed Cheema" userId="30ac915479c30907" providerId="LiveId" clId="{BFF1E0C8-E8D0-4417-8149-CFFE530A837F}" dt="2024-09-25T14:05:57.799" v="7" actId="1035"/>
      <pc:docMkLst>
        <pc:docMk/>
      </pc:docMkLst>
      <pc:sldChg chg="modSp mod">
        <pc:chgData name="Aliyan Ahmed Cheema" userId="30ac915479c30907" providerId="LiveId" clId="{BFF1E0C8-E8D0-4417-8149-CFFE530A837F}" dt="2024-09-25T14:05:57.799" v="7" actId="1035"/>
        <pc:sldMkLst>
          <pc:docMk/>
          <pc:sldMk cId="0" sldId="299"/>
        </pc:sldMkLst>
        <pc:picChg chg="mod">
          <ac:chgData name="Aliyan Ahmed Cheema" userId="30ac915479c30907" providerId="LiveId" clId="{BFF1E0C8-E8D0-4417-8149-CFFE530A837F}" dt="2024-09-25T14:05:57.799" v="7" actId="1035"/>
          <ac:picMkLst>
            <pc:docMk/>
            <pc:sldMk cId="0" sldId="299"/>
            <ac:picMk id="45058" creationId="{00000000-0000-0000-0000-000000000000}"/>
          </ac:picMkLst>
        </pc:picChg>
      </pc:sldChg>
    </pc:docChg>
  </pc:docChgLst>
</pc:chgInfo>
</file>

<file path=ppt/media/audio1.wav>
</file>

<file path=ppt/media/audio10.wav>
</file>

<file path=ppt/media/audio11.wav>
</file>

<file path=ppt/media/audio12.wav>
</file>

<file path=ppt/media/audio13.wav>
</file>

<file path=ppt/media/audio14.wav>
</file>

<file path=ppt/media/audio15.wav>
</file>

<file path=ppt/media/audio16.wav>
</file>

<file path=ppt/media/audio17.wav>
</file>

<file path=ppt/media/audio18.wav>
</file>

<file path=ppt/media/audio19.wav>
</file>

<file path=ppt/media/audio2.wav>
</file>

<file path=ppt/media/audio20.wav>
</file>

<file path=ppt/media/audio21.wav>
</file>

<file path=ppt/media/audio22.wav>
</file>

<file path=ppt/media/audio23.wav>
</file>

<file path=ppt/media/audio24.wav>
</file>

<file path=ppt/media/audio25.wav>
</file>

<file path=ppt/media/audio26.wav>
</file>

<file path=ppt/media/audio27.wav>
</file>

<file path=ppt/media/audio28.wav>
</file>

<file path=ppt/media/audio29.wav>
</file>

<file path=ppt/media/audio3.wav>
</file>

<file path=ppt/media/audio30.wav>
</file>

<file path=ppt/media/audio31.wav>
</file>

<file path=ppt/media/audio32.wav>
</file>

<file path=ppt/media/audio33.wav>
</file>

<file path=ppt/media/audio34.wav>
</file>

<file path=ppt/media/audio35.wav>
</file>

<file path=ppt/media/audio36.wav>
</file>

<file path=ppt/media/audio37.wav>
</file>

<file path=ppt/media/audio38.wav>
</file>

<file path=ppt/media/audio39.wav>
</file>

<file path=ppt/media/audio4.wav>
</file>

<file path=ppt/media/audio40.wav>
</file>

<file path=ppt/media/audio41.wav>
</file>

<file path=ppt/media/audio42.wav>
</file>

<file path=ppt/media/audio43.wav>
</file>

<file path=ppt/media/audio5.wav>
</file>

<file path=ppt/media/audio6.wav>
</file>

<file path=ppt/media/audio7.wav>
</file>

<file path=ppt/media/audio8.wav>
</file>

<file path=ppt/media/audio9.wav>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81DE31B8-12AF-483A-A568-46BCECCA5B73}" type="datetimeFigureOut">
              <a:rPr kumimoji="0" lang="en-US" sz="1200" b="0" i="0" u="none" strike="noStrike" kern="1200" cap="none" spc="0" normalizeH="0" baseline="0" noProof="0">
                <a:ln>
                  <a:noFill/>
                </a:ln>
                <a:solidFill>
                  <a:schemeClr val="tx1"/>
                </a:solidFill>
                <a:effectLst/>
                <a:uLnTx/>
                <a:uFillTx/>
                <a:latin typeface="+mn-lt"/>
                <a:ea typeface="+mn-ea"/>
                <a:cs typeface="+mn-cs"/>
              </a:rPr>
              <a:t>9/25/2024</a:t>
            </a:fld>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Click to edit Master text styles</a:t>
            </a: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Second level</a:t>
            </a: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Third level</a:t>
            </a: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Fourth level</a:t>
            </a: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p>
            <a:pPr lvl="0" algn="r" eaLnBrk="1" hangingPunct="1">
              <a:buNone/>
            </a:pPr>
            <a:fld id="{9A0DB2DC-4C9A-4742-B13C-FB6460FD3503}" type="slidenum">
              <a:rPr lang="en-US" sz="1200" dirty="0">
                <a:latin typeface="Calibri" panose="020F0502020204030204" pitchFamily="34" charset="0"/>
              </a:rPr>
              <a:t>‹#›</a:t>
            </a:fld>
            <a:endParaRPr lang="en-US" sz="1200" dirty="0">
              <a:latin typeface="Calibri" panose="020F0502020204030204" pitchFamily="34" charset="0"/>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a:ln>
            <a:solidFill>
              <a:srgbClr val="000000">
                <a:alpha val="100000"/>
              </a:srgbClr>
            </a:solidFill>
            <a:miter lim="800000"/>
          </a:ln>
        </p:spPr>
      </p:sp>
      <p:sp>
        <p:nvSpPr>
          <p:cNvPr id="55299"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Introduction:  </a:t>
            </a:r>
          </a:p>
          <a:p>
            <a:pPr lvl="0" eaLnBrk="1" hangingPunct="1">
              <a:spcBef>
                <a:spcPct val="0"/>
              </a:spcBef>
            </a:pPr>
            <a:r>
              <a:rPr dirty="0"/>
              <a:t>What is breakeven?</a:t>
            </a:r>
          </a:p>
          <a:p>
            <a:pPr lvl="0" eaLnBrk="1" hangingPunct="1">
              <a:spcBef>
                <a:spcPct val="0"/>
              </a:spcBef>
            </a:pPr>
            <a:r>
              <a:rPr dirty="0"/>
              <a:t>What is its purpose?  Why should we learn it?</a:t>
            </a:r>
          </a:p>
        </p:txBody>
      </p:sp>
      <p:sp>
        <p:nvSpPr>
          <p:cNvPr id="48132"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14</a:t>
            </a:fld>
            <a:endParaRPr lang="en-US" sz="1200" dirty="0">
              <a:latin typeface="Calibri" panose="020F050202020403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a:solidFill>
              <a:srgbClr val="000000">
                <a:alpha val="100000"/>
              </a:srgbClr>
            </a:solidFill>
            <a:miter lim="800000"/>
          </a:ln>
        </p:spPr>
      </p:sp>
      <p:sp>
        <p:nvSpPr>
          <p:cNvPr id="64515"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key variables in the breakeven equation.</a:t>
            </a:r>
          </a:p>
          <a:p>
            <a:pPr lvl="0" eaLnBrk="1" hangingPunct="1">
              <a:spcBef>
                <a:spcPct val="0"/>
              </a:spcBef>
            </a:pPr>
            <a:r>
              <a:rPr dirty="0"/>
              <a:t>Identify the lines on the graph.  </a:t>
            </a:r>
          </a:p>
          <a:p>
            <a:pPr lvl="0" eaLnBrk="1" hangingPunct="1">
              <a:spcBef>
                <a:spcPct val="0"/>
              </a:spcBef>
            </a:pPr>
            <a:endParaRPr dirty="0"/>
          </a:p>
          <a:p>
            <a:pPr lvl="0" eaLnBrk="1" hangingPunct="1">
              <a:spcBef>
                <a:spcPct val="0"/>
              </a:spcBef>
            </a:pPr>
            <a:r>
              <a:rPr dirty="0"/>
              <a:t>The Point at which Total Cost and Revenue intersect (are equal) is the point at which profit = zero</a:t>
            </a:r>
          </a:p>
        </p:txBody>
      </p:sp>
      <p:sp>
        <p:nvSpPr>
          <p:cNvPr id="57348"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23</a:t>
            </a:fld>
            <a:endParaRPr lang="en-US" sz="1200" dirty="0">
              <a:latin typeface="Calibri" panose="020F050202020403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a:ln>
            <a:solidFill>
              <a:srgbClr val="000000">
                <a:alpha val="100000"/>
              </a:srgbClr>
            </a:solidFill>
            <a:miter lim="800000"/>
          </a:ln>
        </p:spPr>
      </p:sp>
      <p:sp>
        <p:nvSpPr>
          <p:cNvPr id="65539"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key variables in the breakeven equation.</a:t>
            </a:r>
          </a:p>
          <a:p>
            <a:pPr lvl="0" eaLnBrk="1" hangingPunct="1">
              <a:spcBef>
                <a:spcPct val="0"/>
              </a:spcBef>
            </a:pPr>
            <a:r>
              <a:rPr dirty="0"/>
              <a:t>Identify the lines on the graph.  </a:t>
            </a:r>
          </a:p>
          <a:p>
            <a:pPr lvl="0" eaLnBrk="1" hangingPunct="1">
              <a:spcBef>
                <a:spcPct val="0"/>
              </a:spcBef>
            </a:pPr>
            <a:endParaRPr dirty="0"/>
          </a:p>
          <a:p>
            <a:pPr lvl="0" eaLnBrk="1" hangingPunct="1">
              <a:spcBef>
                <a:spcPct val="0"/>
              </a:spcBef>
            </a:pPr>
            <a:r>
              <a:rPr dirty="0"/>
              <a:t>Revenue above the breakeven point results in profit (represented by the green shaded area)</a:t>
            </a:r>
          </a:p>
          <a:p>
            <a:pPr lvl="0" eaLnBrk="1" hangingPunct="1">
              <a:spcBef>
                <a:spcPct val="0"/>
              </a:spcBef>
            </a:pPr>
            <a:endParaRPr dirty="0"/>
          </a:p>
        </p:txBody>
      </p:sp>
      <p:sp>
        <p:nvSpPr>
          <p:cNvPr id="58372"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24</a:t>
            </a:fld>
            <a:endParaRPr lang="en-US" sz="1200" dirty="0">
              <a:latin typeface="Calibri" panose="020F050202020403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a:solidFill>
              <a:srgbClr val="000000">
                <a:alpha val="100000"/>
              </a:srgbClr>
            </a:solidFill>
            <a:miter lim="800000"/>
          </a:ln>
        </p:spPr>
      </p:sp>
      <p:sp>
        <p:nvSpPr>
          <p:cNvPr id="66563"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key variables in the breakeven equation.</a:t>
            </a:r>
          </a:p>
          <a:p>
            <a:pPr lvl="0" eaLnBrk="1" hangingPunct="1">
              <a:spcBef>
                <a:spcPct val="0"/>
              </a:spcBef>
            </a:pPr>
            <a:r>
              <a:rPr dirty="0"/>
              <a:t>Identify the lines on the graph.  </a:t>
            </a:r>
          </a:p>
          <a:p>
            <a:pPr lvl="0" eaLnBrk="1" hangingPunct="1">
              <a:spcBef>
                <a:spcPct val="0"/>
              </a:spcBef>
            </a:pPr>
            <a:endParaRPr dirty="0"/>
          </a:p>
          <a:p>
            <a:pPr lvl="0" eaLnBrk="1" hangingPunct="1">
              <a:spcBef>
                <a:spcPct val="0"/>
              </a:spcBef>
            </a:pPr>
            <a:r>
              <a:rPr dirty="0"/>
              <a:t>Revenue below the breakeven point results in loss (represented by the red shaded area)</a:t>
            </a:r>
          </a:p>
          <a:p>
            <a:pPr lvl="0" eaLnBrk="1" hangingPunct="1">
              <a:spcBef>
                <a:spcPct val="0"/>
              </a:spcBef>
            </a:pPr>
            <a:endParaRPr dirty="0"/>
          </a:p>
        </p:txBody>
      </p:sp>
      <p:sp>
        <p:nvSpPr>
          <p:cNvPr id="59396"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25</a:t>
            </a:fld>
            <a:endParaRPr lang="en-US" sz="1200" dirty="0">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a:solidFill>
              <a:srgbClr val="000000">
                <a:alpha val="100000"/>
              </a:srgbClr>
            </a:solidFill>
            <a:miter lim="800000"/>
          </a:ln>
        </p:spPr>
      </p:sp>
      <p:sp>
        <p:nvSpPr>
          <p:cNvPr id="56323"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the key variables in the breakeven equation.</a:t>
            </a:r>
          </a:p>
          <a:p>
            <a:pPr lvl="0" eaLnBrk="1" hangingPunct="1">
              <a:spcBef>
                <a:spcPct val="0"/>
              </a:spcBef>
            </a:pPr>
            <a:r>
              <a:rPr dirty="0"/>
              <a:t>The breakeven equation is based on the income statement equation:  Revenues – Operating Costs = Profit</a:t>
            </a:r>
          </a:p>
        </p:txBody>
      </p:sp>
      <p:sp>
        <p:nvSpPr>
          <p:cNvPr id="49156"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15</a:t>
            </a:fld>
            <a:endParaRPr lang="en-US" sz="1200" dirty="0">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a:ln>
            <a:solidFill>
              <a:srgbClr val="000000">
                <a:alpha val="100000"/>
              </a:srgbClr>
            </a:solidFill>
            <a:miter lim="800000"/>
          </a:ln>
        </p:spPr>
      </p:sp>
      <p:sp>
        <p:nvSpPr>
          <p:cNvPr id="57347"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the key variables in the breakeven equation. (cont’d)</a:t>
            </a:r>
          </a:p>
          <a:p>
            <a:pPr lvl="0" eaLnBrk="1" hangingPunct="1">
              <a:spcBef>
                <a:spcPct val="0"/>
              </a:spcBef>
            </a:pPr>
            <a:endParaRPr dirty="0"/>
          </a:p>
          <a:p>
            <a:pPr lvl="0" eaLnBrk="1" hangingPunct="1">
              <a:spcBef>
                <a:spcPct val="0"/>
              </a:spcBef>
            </a:pPr>
            <a:r>
              <a:rPr dirty="0"/>
              <a:t>Operating costs can be divided into two components:  Variable and Fixed</a:t>
            </a:r>
          </a:p>
        </p:txBody>
      </p:sp>
      <p:sp>
        <p:nvSpPr>
          <p:cNvPr id="50180"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16</a:t>
            </a:fld>
            <a:endParaRPr lang="en-US" sz="1200" dirty="0">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a:solidFill>
              <a:srgbClr val="000000">
                <a:alpha val="100000"/>
              </a:srgbClr>
            </a:solidFill>
            <a:miter lim="800000"/>
          </a:ln>
        </p:spPr>
      </p:sp>
      <p:sp>
        <p:nvSpPr>
          <p:cNvPr id="58371"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the key variables in the breakeven equation. (cont’d)</a:t>
            </a:r>
          </a:p>
          <a:p>
            <a:pPr lvl="0" eaLnBrk="1" hangingPunct="1">
              <a:spcBef>
                <a:spcPct val="0"/>
              </a:spcBef>
            </a:pPr>
            <a:endParaRPr dirty="0"/>
          </a:p>
          <a:p>
            <a:pPr lvl="0" eaLnBrk="1" hangingPunct="1">
              <a:spcBef>
                <a:spcPct val="0"/>
              </a:spcBef>
            </a:pPr>
            <a:r>
              <a:rPr dirty="0"/>
              <a:t>Breakeven point is where profit equals zero, or </a:t>
            </a:r>
            <a:r>
              <a:rPr b="1" dirty="0"/>
              <a:t>Revenue – VC – FC = Profit.</a:t>
            </a:r>
          </a:p>
          <a:p>
            <a:pPr lvl="0" eaLnBrk="1" hangingPunct="1">
              <a:spcBef>
                <a:spcPct val="0"/>
              </a:spcBef>
            </a:pPr>
            <a:r>
              <a:rPr b="1" dirty="0"/>
              <a:t>Memorization is not emphasized in this course, but if you want to memorize a formula, this is the one to memorize.  All breakeven formulas used in accounting textbooks are derived from this one equation.</a:t>
            </a:r>
          </a:p>
          <a:p>
            <a:pPr lvl="0" eaLnBrk="1" hangingPunct="1">
              <a:spcBef>
                <a:spcPct val="0"/>
              </a:spcBef>
            </a:pPr>
            <a:r>
              <a:rPr dirty="0"/>
              <a:t>Breakeven Point is where Profit = 0 or Revenue – VC – FC = 0</a:t>
            </a:r>
          </a:p>
          <a:p>
            <a:pPr lvl="0" eaLnBrk="1" hangingPunct="1">
              <a:spcBef>
                <a:spcPct val="0"/>
              </a:spcBef>
            </a:pPr>
            <a:r>
              <a:rPr dirty="0"/>
              <a:t>Another way of stating this is that Revenue = VC + FC</a:t>
            </a:r>
          </a:p>
          <a:p>
            <a:pPr lvl="0" eaLnBrk="1" hangingPunct="1">
              <a:spcBef>
                <a:spcPct val="0"/>
              </a:spcBef>
            </a:pPr>
            <a:endParaRPr dirty="0"/>
          </a:p>
          <a:p>
            <a:pPr lvl="0" eaLnBrk="1" hangingPunct="1">
              <a:spcBef>
                <a:spcPct val="0"/>
              </a:spcBef>
            </a:pPr>
            <a:endParaRPr dirty="0"/>
          </a:p>
          <a:p>
            <a:pPr lvl="0" eaLnBrk="1" hangingPunct="1">
              <a:spcBef>
                <a:spcPct val="0"/>
              </a:spcBef>
            </a:pPr>
            <a:endParaRPr dirty="0"/>
          </a:p>
        </p:txBody>
      </p:sp>
      <p:sp>
        <p:nvSpPr>
          <p:cNvPr id="51204"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17</a:t>
            </a:fld>
            <a:endParaRPr lang="en-US" sz="1200" dirty="0">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a:solidFill>
              <a:srgbClr val="000000">
                <a:alpha val="100000"/>
              </a:srgbClr>
            </a:solidFill>
            <a:miter lim="800000"/>
          </a:ln>
        </p:spPr>
      </p:sp>
      <p:sp>
        <p:nvSpPr>
          <p:cNvPr id="59395"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the key variables in the breakeven equation. (cont’d)</a:t>
            </a:r>
          </a:p>
          <a:p>
            <a:pPr lvl="0" eaLnBrk="1" hangingPunct="1">
              <a:spcBef>
                <a:spcPct val="0"/>
              </a:spcBef>
            </a:pPr>
            <a:endParaRPr dirty="0"/>
          </a:p>
          <a:p>
            <a:pPr lvl="0" eaLnBrk="1" hangingPunct="1">
              <a:spcBef>
                <a:spcPct val="0"/>
              </a:spcBef>
            </a:pPr>
            <a:endParaRPr dirty="0"/>
          </a:p>
          <a:p>
            <a:pPr lvl="0" eaLnBrk="1" hangingPunct="1">
              <a:spcBef>
                <a:spcPct val="0"/>
              </a:spcBef>
            </a:pPr>
            <a:endParaRPr dirty="0"/>
          </a:p>
          <a:p>
            <a:pPr lvl="0" eaLnBrk="1" hangingPunct="1">
              <a:spcBef>
                <a:spcPct val="0"/>
              </a:spcBef>
            </a:pPr>
            <a:endParaRPr dirty="0"/>
          </a:p>
          <a:p>
            <a:pPr lvl="0" eaLnBrk="1" hangingPunct="1">
              <a:spcBef>
                <a:spcPct val="0"/>
              </a:spcBef>
            </a:pPr>
            <a:endParaRPr dirty="0"/>
          </a:p>
        </p:txBody>
      </p:sp>
      <p:sp>
        <p:nvSpPr>
          <p:cNvPr id="52228"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18</a:t>
            </a:fld>
            <a:endParaRPr lang="en-US" sz="1200" dirty="0">
              <a:latin typeface="Calibri" panose="020F05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a:solidFill>
              <a:srgbClr val="000000">
                <a:alpha val="100000"/>
              </a:srgbClr>
            </a:solidFill>
            <a:miter lim="800000"/>
          </a:ln>
        </p:spPr>
      </p:sp>
      <p:sp>
        <p:nvSpPr>
          <p:cNvPr id="60419"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key variables in the breakeven equation.</a:t>
            </a:r>
          </a:p>
          <a:p>
            <a:pPr lvl="0" eaLnBrk="1" hangingPunct="1">
              <a:spcBef>
                <a:spcPct val="0"/>
              </a:spcBef>
            </a:pPr>
            <a:r>
              <a:rPr dirty="0"/>
              <a:t>Identify the lines on the graph.  </a:t>
            </a:r>
          </a:p>
          <a:p>
            <a:pPr lvl="0" eaLnBrk="1" hangingPunct="1">
              <a:spcBef>
                <a:spcPct val="0"/>
              </a:spcBef>
            </a:pPr>
            <a:r>
              <a:rPr dirty="0"/>
              <a:t>The purple line represents revenue.  Revenue when zero units are sold is zero dollars.</a:t>
            </a:r>
          </a:p>
        </p:txBody>
      </p:sp>
      <p:sp>
        <p:nvSpPr>
          <p:cNvPr id="53252"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19</a:t>
            </a:fld>
            <a:endParaRPr lang="en-US" sz="1200" dirty="0">
              <a:latin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a:solidFill>
              <a:srgbClr val="000000">
                <a:alpha val="100000"/>
              </a:srgbClr>
            </a:solidFill>
            <a:miter lim="800000"/>
          </a:ln>
        </p:spPr>
      </p:sp>
      <p:sp>
        <p:nvSpPr>
          <p:cNvPr id="61443"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key variables in the breakeven equation.</a:t>
            </a:r>
          </a:p>
          <a:p>
            <a:pPr lvl="0" eaLnBrk="1" hangingPunct="1">
              <a:spcBef>
                <a:spcPct val="0"/>
              </a:spcBef>
            </a:pPr>
            <a:r>
              <a:rPr dirty="0"/>
              <a:t>Identify the lines on the graph.  </a:t>
            </a:r>
          </a:p>
          <a:p>
            <a:pPr lvl="0" eaLnBrk="1" hangingPunct="1">
              <a:spcBef>
                <a:spcPct val="0"/>
              </a:spcBef>
            </a:pPr>
            <a:endParaRPr dirty="0"/>
          </a:p>
          <a:p>
            <a:pPr lvl="0" eaLnBrk="1" hangingPunct="1">
              <a:spcBef>
                <a:spcPct val="0"/>
              </a:spcBef>
            </a:pPr>
            <a:r>
              <a:rPr dirty="0"/>
              <a:t>The red line represents variable cost.  VC when zero units are sold is zero dollars.</a:t>
            </a:r>
          </a:p>
          <a:p>
            <a:pPr lvl="0" eaLnBrk="1" hangingPunct="1">
              <a:spcBef>
                <a:spcPct val="0"/>
              </a:spcBef>
            </a:pPr>
            <a:endParaRPr dirty="0"/>
          </a:p>
        </p:txBody>
      </p:sp>
      <p:sp>
        <p:nvSpPr>
          <p:cNvPr id="54276"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20</a:t>
            </a:fld>
            <a:endParaRPr lang="en-US" sz="1200" dirty="0">
              <a:latin typeface="Calibri" panose="020F050202020403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a:solidFill>
              <a:srgbClr val="000000">
                <a:alpha val="100000"/>
              </a:srgbClr>
            </a:solidFill>
            <a:miter lim="800000"/>
          </a:ln>
        </p:spPr>
      </p:sp>
      <p:sp>
        <p:nvSpPr>
          <p:cNvPr id="62467"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key variables in the breakeven equation. (cont’d)</a:t>
            </a:r>
          </a:p>
          <a:p>
            <a:pPr lvl="0" eaLnBrk="1" hangingPunct="1">
              <a:spcBef>
                <a:spcPct val="0"/>
              </a:spcBef>
            </a:pPr>
            <a:r>
              <a:rPr dirty="0"/>
              <a:t>Identify the lines on the graph.  </a:t>
            </a:r>
          </a:p>
          <a:p>
            <a:pPr lvl="0" eaLnBrk="1" hangingPunct="1">
              <a:spcBef>
                <a:spcPct val="0"/>
              </a:spcBef>
            </a:pPr>
            <a:endParaRPr dirty="0"/>
          </a:p>
          <a:p>
            <a:pPr lvl="0" eaLnBrk="1" hangingPunct="1">
              <a:spcBef>
                <a:spcPct val="0"/>
              </a:spcBef>
            </a:pPr>
            <a:r>
              <a:rPr dirty="0"/>
              <a:t>The blue line represents fixed cost.  FC, by definition, remains the same regardless of number of units sold</a:t>
            </a:r>
          </a:p>
          <a:p>
            <a:pPr lvl="0" eaLnBrk="1" hangingPunct="1">
              <a:spcBef>
                <a:spcPct val="0"/>
              </a:spcBef>
            </a:pPr>
            <a:endParaRPr dirty="0"/>
          </a:p>
        </p:txBody>
      </p:sp>
      <p:sp>
        <p:nvSpPr>
          <p:cNvPr id="55300"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21</a:t>
            </a:fld>
            <a:endParaRPr lang="en-US" sz="1200" dirty="0">
              <a:latin typeface="Calibri" panose="020F050202020403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a:ln>
            <a:solidFill>
              <a:srgbClr val="000000">
                <a:alpha val="100000"/>
              </a:srgbClr>
            </a:solidFill>
            <a:miter lim="800000"/>
          </a:ln>
        </p:spPr>
      </p:sp>
      <p:sp>
        <p:nvSpPr>
          <p:cNvPr id="63491" name="Notes Placeholder 2"/>
          <p:cNvSpPr>
            <a:spLocks noGrp="1"/>
          </p:cNvSpPr>
          <p:nvPr>
            <p:ph type="body" idx="1"/>
          </p:nvPr>
        </p:nvSpPr>
        <p:spPr>
          <a:noFill/>
          <a:ln>
            <a:noFill/>
          </a:ln>
        </p:spPr>
        <p:txBody>
          <a:bodyPr wrap="square" lIns="91440" tIns="45720" rIns="91440" bIns="45720" anchor="t" anchorCtr="0"/>
          <a:lstStyle/>
          <a:p>
            <a:pPr lvl="0" eaLnBrk="1" hangingPunct="1">
              <a:spcBef>
                <a:spcPct val="0"/>
              </a:spcBef>
            </a:pPr>
            <a:r>
              <a:rPr dirty="0"/>
              <a:t>Activity Step 3 Identify key variables in the breakeven equation. (cont’d)</a:t>
            </a:r>
          </a:p>
          <a:p>
            <a:pPr lvl="0" eaLnBrk="1" hangingPunct="1">
              <a:spcBef>
                <a:spcPct val="0"/>
              </a:spcBef>
            </a:pPr>
            <a:r>
              <a:rPr dirty="0"/>
              <a:t>Identify the lines on the graph.  </a:t>
            </a:r>
          </a:p>
          <a:p>
            <a:pPr lvl="0" eaLnBrk="1" hangingPunct="1">
              <a:spcBef>
                <a:spcPct val="0"/>
              </a:spcBef>
            </a:pPr>
            <a:endParaRPr dirty="0"/>
          </a:p>
          <a:p>
            <a:pPr lvl="0" eaLnBrk="1" hangingPunct="1">
              <a:spcBef>
                <a:spcPct val="0"/>
              </a:spcBef>
            </a:pPr>
            <a:r>
              <a:rPr dirty="0"/>
              <a:t>The green line represents total cost, which is the sum of VC and FC.</a:t>
            </a:r>
          </a:p>
          <a:p>
            <a:pPr lvl="0" eaLnBrk="1" hangingPunct="1">
              <a:spcBef>
                <a:spcPct val="0"/>
              </a:spcBef>
            </a:pPr>
            <a:endParaRPr dirty="0"/>
          </a:p>
        </p:txBody>
      </p:sp>
      <p:sp>
        <p:nvSpPr>
          <p:cNvPr id="56324" name="Slide Number Placeholder 3"/>
          <p:cNvSpPr txBox="1">
            <a:spLocks noGrp="1"/>
          </p:cNvSpPr>
          <p:nvPr>
            <p:ph type="sldNum" sz="quarter"/>
          </p:nvPr>
        </p:nvSpPr>
        <p:spPr bwMode="auto">
          <a:noFill/>
          <a:ln>
            <a:noFill/>
            <a:miter lim="800000"/>
          </a:ln>
        </p:spPr>
        <p:txBody>
          <a:bodyPr wrap="square" lIns="91440" tIns="45720" rIns="91440" bIns="45720" numCol="1" rtlCol="0" anchor="b" anchorCtr="0" compatLnSpc="1"/>
          <a:lstStyle/>
          <a:p>
            <a:pPr lvl="0" algn="r" eaLnBrk="1" hangingPunct="1"/>
            <a:fld id="{9A0DB2DC-4C9A-4742-B13C-FB6460FD3503}" type="slidenum">
              <a:rPr lang="en-US" sz="1200" dirty="0">
                <a:latin typeface="Calibri" panose="020F0502020204030204" pitchFamily="34" charset="0"/>
              </a:rPr>
              <a:t>22</a:t>
            </a:fld>
            <a:endParaRPr lang="en-US" sz="1200" dirty="0">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3" name="Straight Connector 12"/>
          <p:cNvSpPr>
            <a:spLocks noChangeShapeType="1"/>
          </p:cNvSpPr>
          <p:nvPr/>
        </p:nvSpPr>
        <p:spPr bwMode="auto">
          <a:xfrm>
            <a:off x="514350" y="5349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29" name="Title 28"/>
          <p:cNvSpPr>
            <a:spLocks noGrp="1"/>
          </p:cNvSpPr>
          <p:nvPr>
            <p:ph type="ctrTitle"/>
          </p:nvPr>
        </p:nvSpPr>
        <p:spPr>
          <a:xfrm>
            <a:off x="381000" y="4853411"/>
            <a:ext cx="8458200" cy="1222375"/>
          </a:xfrm>
        </p:spPr>
        <p:txBody>
          <a:bodyPr anchor="t"/>
          <a:lstStyle/>
          <a:p>
            <a:r>
              <a:rPr lang="en-US"/>
              <a:t>Click to edit Master title style</a:t>
            </a:r>
          </a:p>
        </p:txBody>
      </p:sp>
      <p:sp>
        <p:nvSpPr>
          <p:cNvPr id="9" name="Subtitle 8"/>
          <p:cNvSpPr>
            <a:spLocks noGrp="1"/>
          </p:cNvSpPr>
          <p:nvPr>
            <p:ph type="subTitle" idx="1"/>
          </p:nvPr>
        </p:nvSpPr>
        <p:spPr>
          <a:xfrm>
            <a:off x="381000" y="3886200"/>
            <a:ext cx="84582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14" name="Date Placeholder 15"/>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0A3E3D8A-386E-4F1F-A43E-40E2E6FAE486}"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Footer Placeholder 1"/>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6" name="Slide Number Placeholder 14"/>
          <p:cNvSpPr>
            <a:spLocks noGrp="1"/>
          </p:cNvSpPr>
          <p:nvPr>
            <p:ph type="sldNum" sz="quarter" idx="4"/>
          </p:nvPr>
        </p:nvSpPr>
        <p:spPr>
          <a:xfrm>
            <a:off x="8229600" y="6473825"/>
            <a:ext cx="758825" cy="247650"/>
          </a:xfrm>
          <a:prstGeom prst="rect">
            <a:avLst/>
          </a:prstGeom>
        </p:spPr>
        <p:txBody>
          <a:bodyPr vert="horz"/>
          <a:lstStyle/>
          <a:p>
            <a:pPr algn="r">
              <a:buNone/>
            </a:pPr>
            <a:fld id="{9A0DB2DC-4C9A-4742-B13C-FB6460FD3503}" type="slidenum">
              <a:rPr lang="en-US" dirty="0">
                <a:latin typeface="Franklin Gothic Book" panose="020B0503020102020204" pitchFamily="34" charset="0"/>
              </a:rPr>
              <a:t>‹#›</a:t>
            </a:fld>
            <a:endParaRPr lang="en-US" dirty="0">
              <a:latin typeface="Franklin Gothic Book" panose="020B05030201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9C0829-9FB4-48B6-9B16-FE2BF70F59E0}"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buNone/>
            </a:pPr>
            <a:fld id="{9A0DB2DC-4C9A-4742-B13C-FB6460FD3503}" type="slidenum">
              <a:rPr lang="en-US" dirty="0"/>
              <a:t>‹#›</a:t>
            </a:fld>
            <a:endParaRPr lang="en-US"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549276"/>
            <a:ext cx="18288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549276"/>
            <a:ext cx="6248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93265055-ADDE-44D2-9C65-F79B2079494A}"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4" name="Footer Placeholder 4"/>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Slide Number Placeholder 5"/>
          <p:cNvSpPr>
            <a:spLocks noGrp="1"/>
          </p:cNvSpPr>
          <p:nvPr>
            <p:ph type="sldNum" sz="quarter" idx="4"/>
          </p:nvPr>
        </p:nvSpPr>
        <p:spPr>
          <a:xfrm>
            <a:off x="8229600" y="6477000"/>
            <a:ext cx="762000" cy="244475"/>
          </a:xfrm>
          <a:prstGeom prst="rect">
            <a:avLst/>
          </a:prstGeom>
        </p:spPr>
        <p:txBody>
          <a:bodyPr vert="horz"/>
          <a:lstStyle/>
          <a:p>
            <a:pPr algn="r">
              <a:buNone/>
            </a:pPr>
            <a:fld id="{9A0DB2DC-4C9A-4742-B13C-FB6460FD3503}" type="slidenum">
              <a:rPr lang="en-US" dirty="0">
                <a:latin typeface="Franklin Gothic Book" panose="020B0503020102020204" pitchFamily="34" charset="0"/>
              </a:rPr>
              <a:t>‹#›</a:t>
            </a:fld>
            <a:endParaRPr lang="en-US" dirty="0">
              <a:latin typeface="Franklin Gothic Book" panose="020B05030201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lang="en-US"/>
              <a:t>Click to edit Master title style</a:t>
            </a:r>
          </a:p>
        </p:txBody>
      </p:sp>
      <p:sp>
        <p:nvSpPr>
          <p:cNvPr id="27" name="Content Placeholder 26"/>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24"/>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9683EA02-2C3F-4C6B-B4B9-3C105B43F779}"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4" name="Footer Placeholder 18"/>
          <p:cNvSpPr>
            <a:spLocks noGrp="1"/>
          </p:cNvSpPr>
          <p:nvPr>
            <p:ph type="ftr" sz="quarter" idx="3"/>
          </p:nvPr>
        </p:nvSpPr>
        <p:spPr>
          <a:xfrm>
            <a:off x="3581400" y="76200"/>
            <a:ext cx="28956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Slide Number Placeholder 15"/>
          <p:cNvSpPr>
            <a:spLocks noGrp="1"/>
          </p:cNvSpPr>
          <p:nvPr>
            <p:ph type="sldNum" sz="quarter" idx="4"/>
          </p:nvPr>
        </p:nvSpPr>
        <p:spPr>
          <a:xfrm>
            <a:off x="8229600" y="6473825"/>
            <a:ext cx="758825" cy="247650"/>
          </a:xfrm>
          <a:prstGeom prst="rect">
            <a:avLst/>
          </a:prstGeom>
        </p:spPr>
        <p:txBody>
          <a:bodyPr vert="horz"/>
          <a:lstStyle/>
          <a:p>
            <a:pPr algn="r">
              <a:buNone/>
            </a:pPr>
            <a:fld id="{9A0DB2DC-4C9A-4742-B13C-FB6460FD3503}" type="slidenum">
              <a:rPr lang="en-US" dirty="0">
                <a:latin typeface="Franklin Gothic Book" panose="020B0503020102020204" pitchFamily="34" charset="0"/>
              </a:rPr>
              <a:t>‹#›</a:t>
            </a:fld>
            <a:endParaRPr lang="en-US" dirty="0">
              <a:latin typeface="Franklin Gothic Book" panose="020B05030201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3" name="Straight Connector 12"/>
          <p:cNvSpPr>
            <a:spLocks noChangeShapeType="1"/>
          </p:cNvSpPr>
          <p:nvPr/>
        </p:nvSpPr>
        <p:spPr bwMode="auto">
          <a:xfrm>
            <a:off x="514350" y="3444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6" name="Text Placeholder 5"/>
          <p:cNvSpPr>
            <a:spLocks noGrp="1"/>
          </p:cNvSpPr>
          <p:nvPr>
            <p:ph type="body" idx="1"/>
          </p:nvPr>
        </p:nvSpPr>
        <p:spPr>
          <a:xfrm>
            <a:off x="381000" y="1676400"/>
            <a:ext cx="84582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8" name="Title 7"/>
          <p:cNvSpPr>
            <a:spLocks noGrp="1"/>
          </p:cNvSpPr>
          <p:nvPr>
            <p:ph type="title"/>
          </p:nvPr>
        </p:nvSpPr>
        <p:spPr>
          <a:xfrm>
            <a:off x="180475" y="2947085"/>
            <a:ext cx="8686800" cy="1184825"/>
          </a:xfrm>
        </p:spPr>
        <p:txBody>
          <a:bodyPr rtlCol="0" anchor="t"/>
          <a:lstStyle>
            <a:lvl1pPr algn="r">
              <a:defRPr/>
            </a:lvl1pPr>
          </a:lstStyle>
          <a:p>
            <a:r>
              <a:rPr lang="en-US"/>
              <a:t>Click to edit Master title style</a:t>
            </a:r>
          </a:p>
        </p:txBody>
      </p:sp>
      <p:sp>
        <p:nvSpPr>
          <p:cNvPr id="14" name="Date Placeholder 18"/>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09E14421-1838-42AE-9BEF-48BA141B6ADD}"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Footer Placeholder 10"/>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6" name="Slide Number Placeholder 15"/>
          <p:cNvSpPr>
            <a:spLocks noGrp="1"/>
          </p:cNvSpPr>
          <p:nvPr>
            <p:ph type="sldNum" sz="quarter" idx="4"/>
          </p:nvPr>
        </p:nvSpPr>
        <p:spPr>
          <a:xfrm>
            <a:off x="8229600" y="6477000"/>
            <a:ext cx="762000" cy="244475"/>
          </a:xfrm>
          <a:prstGeom prst="rect">
            <a:avLst/>
          </a:prstGeom>
        </p:spPr>
        <p:txBody>
          <a:bodyPr vert="horz"/>
          <a:lstStyle/>
          <a:p>
            <a:pPr algn="r">
              <a:buNone/>
            </a:pPr>
            <a:fld id="{9A0DB2DC-4C9A-4742-B13C-FB6460FD3503}" type="slidenum">
              <a:rPr lang="en-US" dirty="0">
                <a:latin typeface="Franklin Gothic Book" panose="020B0503020102020204" pitchFamily="34" charset="0"/>
              </a:rPr>
              <a:t>‹#›</a:t>
            </a:fld>
            <a:endParaRPr lang="en-US" dirty="0">
              <a:latin typeface="Franklin Gothic Book" panose="020B0503020102020204" pitchFamily="34" charset="0"/>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301752" y="457200"/>
            <a:ext cx="8686800" cy="841248"/>
          </a:xfrm>
        </p:spPr>
        <p:txBody>
          <a:bodyPr/>
          <a:lstStyle/>
          <a:p>
            <a:r>
              <a:rPr lang="en-US"/>
              <a:t>Click to edit Master title style</a:t>
            </a:r>
          </a:p>
        </p:txBody>
      </p:sp>
      <p:sp>
        <p:nvSpPr>
          <p:cNvPr id="14" name="Content Placeholder 13"/>
          <p:cNvSpPr>
            <a:spLocks noGrp="1"/>
          </p:cNvSpPr>
          <p:nvPr>
            <p:ph sz="half" idx="1"/>
          </p:nvPr>
        </p:nvSpPr>
        <p:spPr>
          <a:xfrm>
            <a:off x="304800" y="1600200"/>
            <a:ext cx="4191000" cy="4724400"/>
          </a:xfrm>
        </p:spPr>
        <p:txBody>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half" idx="2"/>
          </p:nvPr>
        </p:nvSpPr>
        <p:spPr>
          <a:xfrm>
            <a:off x="4648200" y="1600200"/>
            <a:ext cx="4343400" cy="4724400"/>
          </a:xfrm>
        </p:spPr>
        <p:txBody>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9C0829-9FB4-48B6-9B16-FE2BF70F59E0}"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lstStyle/>
          <a:p>
            <a:pPr lvl="0" eaLnBrk="1" hangingPunct="1">
              <a:buNone/>
            </a:pPr>
            <a:fld id="{9A0DB2DC-4C9A-4742-B13C-FB6460FD3503}" type="slidenum">
              <a:rPr lang="en-US" dirty="0"/>
              <a:t>‹#›</a:t>
            </a:fld>
            <a:endParaRPr lang="en-US"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Straight Connector 12"/>
          <p:cNvSpPr>
            <a:spLocks noChangeShapeType="1"/>
          </p:cNvSpPr>
          <p:nvPr/>
        </p:nvSpPr>
        <p:spPr bwMode="auto">
          <a:xfrm>
            <a:off x="514350" y="6019800"/>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29" name="Title 28"/>
          <p:cNvSpPr>
            <a:spLocks noGrp="1"/>
          </p:cNvSpPr>
          <p:nvPr>
            <p:ph type="title"/>
          </p:nvPr>
        </p:nvSpPr>
        <p:spPr>
          <a:xfrm>
            <a:off x="304800" y="5410200"/>
            <a:ext cx="8610600" cy="882650"/>
          </a:xfrm>
        </p:spPr>
        <p:txBody>
          <a:bodyPr/>
          <a:lstStyle>
            <a:lvl1pPr>
              <a:defRPr/>
            </a:lvl1pPr>
          </a:lstStyle>
          <a:p>
            <a:r>
              <a:rPr lang="en-US"/>
              <a:t>Click to edit Master title style</a:t>
            </a:r>
          </a:p>
        </p:txBody>
      </p:sp>
      <p:sp>
        <p:nvSpPr>
          <p:cNvPr id="13" name="Text Placeholder 12"/>
          <p:cNvSpPr>
            <a:spLocks noGrp="1"/>
          </p:cNvSpPr>
          <p:nvPr>
            <p:ph type="body" idx="1"/>
          </p:nvPr>
        </p:nvSpPr>
        <p:spPr>
          <a:xfrm>
            <a:off x="281444" y="666750"/>
            <a:ext cx="429055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25" name="Text Placeholder 24"/>
          <p:cNvSpPr>
            <a:spLocks noGrp="1"/>
          </p:cNvSpPr>
          <p:nvPr>
            <p:ph type="body" sz="half" idx="3"/>
          </p:nvPr>
        </p:nvSpPr>
        <p:spPr>
          <a:xfrm>
            <a:off x="4645025" y="666750"/>
            <a:ext cx="42922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4" name="Content Placeholder 3"/>
          <p:cNvSpPr>
            <a:spLocks noGrp="1"/>
          </p:cNvSpPr>
          <p:nvPr>
            <p:ph sz="quarter" idx="2"/>
          </p:nvPr>
        </p:nvSpPr>
        <p:spPr>
          <a:xfrm>
            <a:off x="281444" y="1316037"/>
            <a:ext cx="4290556" cy="3941763"/>
          </a:xfrm>
        </p:spPr>
        <p:txBody>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Content Placeholder 27"/>
          <p:cNvSpPr>
            <a:spLocks noGrp="1"/>
          </p:cNvSpPr>
          <p:nvPr>
            <p:ph sz="quarter" idx="4"/>
          </p:nvPr>
        </p:nvSpPr>
        <p:spPr>
          <a:xfrm>
            <a:off x="4648730" y="1316037"/>
            <a:ext cx="4288536" cy="3941763"/>
          </a:xfrm>
        </p:spPr>
        <p:txBody>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9"/>
          <p:cNvSpPr>
            <a:spLocks noGrp="1"/>
          </p:cNvSpPr>
          <p:nvPr>
            <p:ph type="dt" sz="half" idx="1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7CBE2FC7-0D95-4CA6-BBCF-1C5BD0C02A7E}"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Footer Placeholder 5"/>
          <p:cNvSpPr>
            <a:spLocks noGrp="1"/>
          </p:cNvSpPr>
          <p:nvPr>
            <p:ph type="ftr" sz="quarter" idx="1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6" name="Slide Number Placeholder 6"/>
          <p:cNvSpPr>
            <a:spLocks noGrp="1"/>
          </p:cNvSpPr>
          <p:nvPr>
            <p:ph type="sldNum" sz="quarter" idx="14"/>
          </p:nvPr>
        </p:nvSpPr>
        <p:spPr>
          <a:xfrm>
            <a:off x="8229600" y="6477000"/>
            <a:ext cx="762000" cy="247650"/>
          </a:xfrm>
          <a:prstGeom prst="rect">
            <a:avLst/>
          </a:prstGeom>
        </p:spPr>
        <p:txBody>
          <a:bodyPr vert="horz"/>
          <a:lstStyle/>
          <a:p>
            <a:pPr algn="r">
              <a:buNone/>
            </a:pPr>
            <a:fld id="{9A0DB2DC-4C9A-4742-B13C-FB6460FD3503}" type="slidenum">
              <a:rPr lang="en-US" dirty="0">
                <a:latin typeface="Franklin Gothic Book" panose="020B0503020102020204" pitchFamily="34" charset="0"/>
              </a:rPr>
              <a:t>‹#›</a:t>
            </a:fld>
            <a:endParaRPr lang="en-US" dirty="0">
              <a:latin typeface="Franklin Gothic Book" panose="020B05030201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301752" y="457200"/>
            <a:ext cx="8686800" cy="841248"/>
          </a:xfrm>
        </p:spPr>
        <p:txBody>
          <a:bodyPr/>
          <a:lstStyle/>
          <a:p>
            <a:r>
              <a:rPr lang="en-US"/>
              <a:t>Click to edit Master title style</a:t>
            </a:r>
          </a:p>
        </p:txBody>
      </p:sp>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9C0829-9FB4-48B6-9B16-FE2BF70F59E0}"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lstStyle/>
          <a:p>
            <a:pPr lvl="0" eaLnBrk="1" hangingPunct="1">
              <a:buNone/>
            </a:pPr>
            <a:fld id="{9A0DB2DC-4C9A-4742-B13C-FB6460FD3503}" type="slidenum">
              <a:rPr lang="en-US" dirty="0"/>
              <a:t>‹#›</a:t>
            </a:fld>
            <a:endParaRPr lang="en-US"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3" name="Date Placeholder 2"/>
          <p:cNvSpPr>
            <a:spLocks noGrp="1"/>
          </p:cNvSpPr>
          <p:nvPr>
            <p:ph type="dt" sz="half" idx="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79F5559C-0269-4292-A4A2-391FCA3E7CC9}"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4" name="Footer Placeholder 23"/>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Slide Number Placeholder 6"/>
          <p:cNvSpPr>
            <a:spLocks noGrp="1"/>
          </p:cNvSpPr>
          <p:nvPr>
            <p:ph type="sldNum" sz="quarter" idx="4"/>
          </p:nvPr>
        </p:nvSpPr>
        <p:spPr>
          <a:xfrm>
            <a:off x="8229600" y="6477000"/>
            <a:ext cx="762000" cy="244475"/>
          </a:xfrm>
          <a:prstGeom prst="rect">
            <a:avLst/>
          </a:prstGeom>
        </p:spPr>
        <p:txBody>
          <a:bodyPr vert="horz"/>
          <a:lstStyle/>
          <a:p>
            <a:pPr algn="r">
              <a:buNone/>
            </a:pPr>
            <a:fld id="{9A0DB2DC-4C9A-4742-B13C-FB6460FD3503}" type="slidenum">
              <a:rPr lang="en-US" dirty="0">
                <a:latin typeface="Franklin Gothic Book" panose="020B0503020102020204" pitchFamily="34" charset="0"/>
              </a:rPr>
              <a:t>‹#›</a:t>
            </a:fld>
            <a:endParaRPr lang="en-US" dirty="0">
              <a:latin typeface="Franklin Gothic Book" panose="020B05030201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Straight Connector 12"/>
          <p:cNvSpPr>
            <a:spLocks noChangeShapeType="1"/>
          </p:cNvSpPr>
          <p:nvPr/>
        </p:nvSpPr>
        <p:spPr bwMode="auto">
          <a:xfrm>
            <a:off x="514350" y="5849117"/>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 name="Title 11"/>
          <p:cNvSpPr>
            <a:spLocks noGrp="1"/>
          </p:cNvSpPr>
          <p:nvPr>
            <p:ph type="title"/>
          </p:nvPr>
        </p:nvSpPr>
        <p:spPr>
          <a:xfrm>
            <a:off x="457200" y="5486400"/>
            <a:ext cx="8458200" cy="520700"/>
          </a:xfrm>
        </p:spPr>
        <p:txBody>
          <a:bodyPr/>
          <a:lstStyle>
            <a:lvl1pPr algn="l">
              <a:buNone/>
              <a:defRPr sz="2000" b="1"/>
            </a:lvl1pPr>
          </a:lstStyle>
          <a:p>
            <a:r>
              <a:rPr lang="en-US"/>
              <a:t>Click to edit Master title style</a:t>
            </a:r>
          </a:p>
        </p:txBody>
      </p:sp>
      <p:sp>
        <p:nvSpPr>
          <p:cNvPr id="26" name="Text Placeholder 25"/>
          <p:cNvSpPr>
            <a:spLocks noGrp="1"/>
          </p:cNvSpPr>
          <p:nvPr>
            <p:ph type="body" idx="2"/>
          </p:nvPr>
        </p:nvSpPr>
        <p:spPr>
          <a:xfrm>
            <a:off x="457200" y="609600"/>
            <a:ext cx="3008313"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a:r>
              <a:rPr lang="en-US"/>
              <a:t>Click to edit Master text styles</a:t>
            </a:r>
          </a:p>
        </p:txBody>
      </p:sp>
      <p:sp>
        <p:nvSpPr>
          <p:cNvPr id="14" name="Content Placeholder 13"/>
          <p:cNvSpPr>
            <a:spLocks noGrp="1"/>
          </p:cNvSpPr>
          <p:nvPr>
            <p:ph sz="half" idx="1"/>
          </p:nvPr>
        </p:nvSpPr>
        <p:spPr>
          <a:xfrm>
            <a:off x="3575050" y="609600"/>
            <a:ext cx="5340350" cy="4800600"/>
          </a:xfrm>
        </p:spPr>
        <p:txBody>
          <a:bodyPr/>
          <a:lstStyle>
            <a:lvl1pPr>
              <a:defRPr sz="3200"/>
            </a:lvl1pPr>
            <a:lvl2pPr>
              <a:defRPr sz="2800"/>
            </a:lvl2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24"/>
          <p:cNvSpPr>
            <a:spLocks noGrp="1"/>
          </p:cNvSpPr>
          <p:nvPr>
            <p:ph type="dt" sz="half" idx="1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5598DC98-64D4-46CA-9C62-600AD72E1C65}"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Footer Placeholder 28"/>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6" name="Slide Number Placeholder 6"/>
          <p:cNvSpPr>
            <a:spLocks noGrp="1"/>
          </p:cNvSpPr>
          <p:nvPr>
            <p:ph type="sldNum" sz="quarter" idx="4"/>
          </p:nvPr>
        </p:nvSpPr>
        <p:spPr>
          <a:xfrm>
            <a:off x="8229600" y="6477000"/>
            <a:ext cx="762000" cy="244475"/>
          </a:xfrm>
          <a:prstGeom prst="rect">
            <a:avLst/>
          </a:prstGeom>
        </p:spPr>
        <p:txBody>
          <a:bodyPr vert="horz"/>
          <a:lstStyle/>
          <a:p>
            <a:pPr algn="r">
              <a:buNone/>
            </a:pPr>
            <a:fld id="{9A0DB2DC-4C9A-4742-B13C-FB6460FD3503}" type="slidenum">
              <a:rPr lang="en-US" dirty="0">
                <a:latin typeface="Franklin Gothic Book" panose="020B0503020102020204" pitchFamily="34" charset="0"/>
              </a:rPr>
              <a:t>‹#›</a:t>
            </a:fld>
            <a:endParaRPr lang="en-US" dirty="0">
              <a:latin typeface="Franklin Gothic Book" panose="020B05030201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3505200" y="616634"/>
            <a:ext cx="5029200" cy="3657600"/>
          </a:xfrm>
          <a:solidFill>
            <a:schemeClr val="bg1"/>
          </a:solidFill>
          <a:ln w="6350">
            <a:solidFill>
              <a:schemeClr val="accent1"/>
            </a:solidFill>
          </a:ln>
          <a:effectLst>
            <a:reflection blurRad="1000" stA="49000" endA="500" endPos="10000" dist="900" dir="5400000" sy="-90000" algn="bl" rotWithShape="0"/>
          </a:effectLst>
        </p:spPr>
        <p:txBody>
          <a:bodyPr vert="horz" wrap="square" lIns="91440" tIns="45720" rIns="91440" bIns="45720" numCol="1" anchor="t" anchorCtr="0" compatLnSpc="1">
            <a:normAutofit/>
          </a:bodyPr>
          <a:lstStyle>
            <a:lvl1pPr marL="0" indent="0">
              <a:buNone/>
              <a:defRPr sz="3200"/>
            </a:lvl1pPr>
          </a:lstStyle>
          <a:p>
            <a:pPr marL="0" marR="0" lvl="0" indent="0" algn="l" defTabSz="914400" rtl="0" eaLnBrk="0" fontAlgn="base" latinLnBrk="0" hangingPunct="0">
              <a:lnSpc>
                <a:spcPct val="100000"/>
              </a:lnSpc>
              <a:spcBef>
                <a:spcPct val="20000"/>
              </a:spcBef>
              <a:spcAft>
                <a:spcPct val="0"/>
              </a:spcAft>
              <a:buClr>
                <a:schemeClr val="accent1"/>
              </a:buClr>
              <a:buSzPct val="70000"/>
              <a:buFont typeface="Wingdings 2" panose="05020102010507070707" pitchFamily="18" charset="2"/>
              <a:buNone/>
              <a:defRPr/>
            </a:pPr>
            <a:r>
              <a:rPr kumimoji="0" lang="en-US" sz="3200" b="0" i="0" u="none" strike="noStrike" kern="1200" cap="none" spc="0" normalizeH="0" baseline="0" noProof="0">
                <a:ln>
                  <a:noFill/>
                </a:ln>
                <a:solidFill>
                  <a:schemeClr val="tx2"/>
                </a:solidFill>
                <a:effectLst/>
                <a:uLnTx/>
                <a:uFillTx/>
                <a:latin typeface="+mn-lt"/>
                <a:ea typeface="+mn-ea"/>
                <a:cs typeface="+mn-cs"/>
              </a:rPr>
              <a:t>Click icon to add picture</a:t>
            </a: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sp>
        <p:nvSpPr>
          <p:cNvPr id="17" name="Title 16"/>
          <p:cNvSpPr>
            <a:spLocks noGrp="1"/>
          </p:cNvSpPr>
          <p:nvPr>
            <p:ph type="title"/>
          </p:nvPr>
        </p:nvSpPr>
        <p:spPr>
          <a:xfrm>
            <a:off x="381000" y="4993760"/>
            <a:ext cx="5867400" cy="522288"/>
          </a:xfrm>
        </p:spPr>
        <p:txBody>
          <a:bodyPr/>
          <a:lstStyle>
            <a:lvl1pPr algn="l">
              <a:buNone/>
              <a:defRPr sz="2000" b="1"/>
            </a:lvl1pPr>
          </a:lstStyle>
          <a:p>
            <a:r>
              <a:rPr lang="en-US"/>
              <a:t>Click to edit Master title style</a:t>
            </a:r>
          </a:p>
        </p:txBody>
      </p:sp>
      <p:sp>
        <p:nvSpPr>
          <p:cNvPr id="26" name="Text Placeholder 25"/>
          <p:cNvSpPr>
            <a:spLocks noGrp="1"/>
          </p:cNvSpPr>
          <p:nvPr>
            <p:ph type="body" sz="half" idx="2"/>
          </p:nvPr>
        </p:nvSpPr>
        <p:spPr>
          <a:xfrm>
            <a:off x="381000" y="5533218"/>
            <a:ext cx="5867400" cy="768350"/>
          </a:xfrm>
        </p:spPr>
        <p:txBody>
          <a:bodyPr lIns="109728" tIns="0"/>
          <a:lstStyle>
            <a:lvl1pPr marL="0" indent="0">
              <a:buNone/>
              <a:defRPr sz="1400"/>
            </a:lvl1pPr>
            <a:lvl2pPr>
              <a:defRPr sz="1200"/>
            </a:lvl2pPr>
            <a:lvl3pPr>
              <a:defRPr sz="1000"/>
            </a:lvl3pPr>
            <a:lvl4pPr>
              <a:defRPr sz="900"/>
            </a:lvl4pPr>
            <a:lvl5pPr>
              <a:defRPr sz="900"/>
            </a:lvl5pPr>
          </a:lstStyle>
          <a:p>
            <a:pPr lvl="0"/>
            <a:r>
              <a:rPr lang="en-US"/>
              <a:t>Click to edit Master text styles</a:t>
            </a:r>
          </a:p>
        </p:txBody>
      </p:sp>
      <p:sp>
        <p:nvSpPr>
          <p:cNvPr id="2" name="Date Placeholder 6"/>
          <p:cNvSpPr>
            <a:spLocks noGrp="1"/>
          </p:cNvSpPr>
          <p:nvPr>
            <p:ph type="dt" sz="half" idx="12"/>
          </p:nvPr>
        </p:nvSpPr>
        <p:spPr>
          <a:xfrm>
            <a:off x="6477000" y="76200"/>
            <a:ext cx="2514600" cy="288925"/>
          </a:xfrm>
          <a:prstGeom prst="rect">
            <a:avLst/>
          </a:prstGeom>
        </p:spPr>
        <p:txBody>
          <a:bodyPr vert="horz"/>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574317C7-4554-4135-897D-253EED1531FD}"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4" name="Footer Placeholder 4"/>
          <p:cNvSpPr>
            <a:spLocks noGrp="1"/>
          </p:cNvSpPr>
          <p:nvPr>
            <p:ph type="ftr" sz="quarter" idx="3"/>
          </p:nvPr>
        </p:nvSpPr>
        <p:spPr>
          <a:xfrm>
            <a:off x="3124200" y="76200"/>
            <a:ext cx="3352800" cy="288925"/>
          </a:xfrm>
          <a:prstGeom prst="rect">
            <a:avLst/>
          </a:prstGeom>
        </p:spPr>
        <p:txBody>
          <a:bodyPr vert="horz"/>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15" name="Slide Number Placeholder 30"/>
          <p:cNvSpPr>
            <a:spLocks noGrp="1"/>
          </p:cNvSpPr>
          <p:nvPr>
            <p:ph type="sldNum" sz="quarter" idx="4"/>
          </p:nvPr>
        </p:nvSpPr>
        <p:spPr>
          <a:xfrm>
            <a:off x="8229600" y="6477000"/>
            <a:ext cx="762000" cy="244475"/>
          </a:xfrm>
          <a:prstGeom prst="rect">
            <a:avLst/>
          </a:prstGeom>
        </p:spPr>
        <p:txBody>
          <a:bodyPr vert="horz"/>
          <a:lstStyle/>
          <a:p>
            <a:pPr algn="r">
              <a:buNone/>
            </a:pPr>
            <a:fld id="{9A0DB2DC-4C9A-4742-B13C-FB6460FD3503}" type="slidenum">
              <a:rPr lang="en-US" dirty="0">
                <a:latin typeface="Franklin Gothic Book" panose="020B0503020102020204" pitchFamily="34" charset="0"/>
              </a:rPr>
              <a:t>‹#›</a:t>
            </a:fld>
            <a:endParaRPr lang="en-US" dirty="0">
              <a:latin typeface="Franklin Gothic Book" panose="020B05030201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8197" name="Text Placeholder 7"/>
          <p:cNvSpPr>
            <a:spLocks noGrp="1"/>
          </p:cNvSpPr>
          <p:nvPr>
            <p:ph type="body" idx="1"/>
          </p:nvPr>
        </p:nvSpPr>
        <p:spPr>
          <a:xfrm>
            <a:off x="304800" y="1554163"/>
            <a:ext cx="8686800" cy="4525962"/>
          </a:xfrm>
          <a:prstGeom prst="rect">
            <a:avLst/>
          </a:prstGeom>
          <a:noFill/>
          <a:ln w="9525">
            <a:noFill/>
          </a:ln>
        </p:spPr>
        <p:txBody>
          <a:body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11" name="Date Placeholder 10"/>
          <p:cNvSpPr>
            <a:spLocks noGrp="1"/>
          </p:cNvSpPr>
          <p:nvPr>
            <p:ph type="dt" sz="half" idx="2"/>
          </p:nvPr>
        </p:nvSpPr>
        <p:spPr>
          <a:xfrm>
            <a:off x="6477000" y="76200"/>
            <a:ext cx="2514600" cy="288925"/>
          </a:xfrm>
          <a:prstGeom prst="rect">
            <a:avLst/>
          </a:prstGeom>
        </p:spPr>
        <p:txBody>
          <a:bodyPr vert="horz"/>
          <a:lstStyle>
            <a:lvl1pPr algn="l" eaLnBrk="1" fontAlgn="auto" latinLnBrk="0" hangingPunct="1">
              <a:spcBef>
                <a:spcPts val="0"/>
              </a:spcBef>
              <a:spcAft>
                <a:spcPts val="0"/>
              </a:spcAft>
              <a:defRPr kumimoji="0" sz="1200">
                <a:solidFill>
                  <a:schemeClr val="accent1">
                    <a:shade val="75000"/>
                  </a:schemeClr>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099C0829-9FB4-48B6-9B16-FE2BF70F59E0}" type="datetimeFigureOut">
              <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rPr>
              <a:t>9/25/2024</a:t>
            </a:fld>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28" name="Footer Placeholder 27"/>
          <p:cNvSpPr>
            <a:spLocks noGrp="1"/>
          </p:cNvSpPr>
          <p:nvPr>
            <p:ph type="ftr" sz="quarter" idx="3"/>
          </p:nvPr>
        </p:nvSpPr>
        <p:spPr>
          <a:xfrm>
            <a:off x="3124200" y="76200"/>
            <a:ext cx="3352800" cy="288925"/>
          </a:xfrm>
          <a:prstGeom prst="rect">
            <a:avLst/>
          </a:prstGeom>
        </p:spPr>
        <p:txBody>
          <a:bodyPr vert="horz"/>
          <a:lstStyle>
            <a:lvl1pPr algn="r" eaLnBrk="1" fontAlgn="auto" latinLnBrk="0" hangingPunct="1">
              <a:spcBef>
                <a:spcPts val="0"/>
              </a:spcBef>
              <a:spcAft>
                <a:spcPts val="0"/>
              </a:spcAft>
              <a:defRPr kumimoji="0" sz="1200">
                <a:solidFill>
                  <a:schemeClr val="accent1">
                    <a:shade val="75000"/>
                  </a:schemeClr>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accent1">
                  <a:shade val="75000"/>
                </a:schemeClr>
              </a:solidFill>
              <a:effectLst/>
              <a:uLnTx/>
              <a:uFillTx/>
              <a:latin typeface="+mn-lt"/>
              <a:ea typeface="+mn-ea"/>
              <a:cs typeface="+mn-cs"/>
            </a:endParaRPr>
          </a:p>
        </p:txBody>
      </p:sp>
      <p:sp>
        <p:nvSpPr>
          <p:cNvPr id="5" name="Slide Number Placeholder 4"/>
          <p:cNvSpPr>
            <a:spLocks noGrp="1"/>
          </p:cNvSpPr>
          <p:nvPr>
            <p:ph type="sldNum" sz="quarter" idx="4"/>
          </p:nvPr>
        </p:nvSpPr>
        <p:spPr>
          <a:xfrm>
            <a:off x="8229600" y="6477000"/>
            <a:ext cx="762000" cy="244475"/>
          </a:xfrm>
          <a:prstGeom prst="rect">
            <a:avLst/>
          </a:prstGeom>
        </p:spPr>
        <p:txBody>
          <a:bodyPr vert="horz"/>
          <a:lstStyle>
            <a:lvl1pPr algn="r">
              <a:defRPr sz="1200">
                <a:solidFill>
                  <a:srgbClr val="268EA8"/>
                </a:solidFill>
                <a:latin typeface="Franklin Gothic Book" panose="020B0503020102020204" pitchFamily="34" charset="0"/>
              </a:defRPr>
            </a:lvl1pPr>
          </a:lstStyle>
          <a:p>
            <a:pPr lvl="0" eaLnBrk="1" hangingPunct="1">
              <a:buNone/>
            </a:pPr>
            <a:fld id="{9A0DB2DC-4C9A-4742-B13C-FB6460FD3503}" type="slidenum">
              <a:rPr lang="en-US" dirty="0"/>
              <a:t>‹#›</a:t>
            </a:fld>
            <a:endParaRPr lang="en-US" dirty="0">
              <a:latin typeface="Arial" panose="020B0604020202020204" pitchFamily="34" charset="0"/>
            </a:endParaRPr>
          </a:p>
        </p:txBody>
      </p:sp>
      <p:sp>
        <p:nvSpPr>
          <p:cNvPr id="10" name="Title Placeholder 9"/>
          <p:cNvSpPr>
            <a:spLocks noGrp="1"/>
          </p:cNvSpPr>
          <p:nvPr>
            <p:ph type="title"/>
          </p:nvPr>
        </p:nvSpPr>
        <p:spPr>
          <a:xfrm>
            <a:off x="304800" y="457200"/>
            <a:ext cx="8686800" cy="838200"/>
          </a:xfrm>
          <a:prstGeom prst="rect">
            <a:avLst/>
          </a:prstGeom>
        </p:spPr>
        <p:txBody>
          <a:bodyPr vert="horz" anchor="ctr">
            <a:normAutofit/>
          </a:bodyPr>
          <a:lstStyle/>
          <a:p>
            <a:r>
              <a:rPr lang="en-US"/>
              <a:t>Click to edit Master title style</a:t>
            </a:r>
          </a:p>
        </p:txBody>
      </p:sp>
      <p:sp>
        <p:nvSpPr>
          <p:cNvPr id="9" name="Straight Connector 8"/>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 name="Straight Connector 11"/>
          <p:cNvSpPr>
            <a:spLocks noChangeShapeType="1"/>
          </p:cNvSpPr>
          <p:nvPr/>
        </p:nvSpPr>
        <p:spPr bwMode="auto">
          <a:xfrm>
            <a:off x="514350" y="1057986"/>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spcBef>
          <a:spcPct val="0"/>
        </a:spcBef>
        <a:spcAft>
          <a:spcPct val="0"/>
        </a:spcAft>
        <a:defRPr sz="3600" kern="1200" cap="all">
          <a:solidFill>
            <a:schemeClr val="tx2"/>
          </a:solidFill>
          <a:effectLst>
            <a:reflection blurRad="12700" stA="48000" endA="300" endPos="55000" dir="5400000" sy="-90000" algn="bl" rotWithShape="0"/>
          </a:effectLst>
          <a:latin typeface="+mj-lt"/>
          <a:ea typeface="+mj-ea"/>
          <a:cs typeface="+mj-cs"/>
        </a:defRPr>
      </a:lvl1pPr>
      <a:lvl2pPr algn="l" rtl="0" eaLnBrk="0" fontAlgn="base" hangingPunct="0">
        <a:spcBef>
          <a:spcPct val="0"/>
        </a:spcBef>
        <a:spcAft>
          <a:spcPct val="0"/>
        </a:spcAft>
        <a:defRPr sz="3600">
          <a:solidFill>
            <a:schemeClr val="tx2"/>
          </a:solidFill>
          <a:latin typeface="Franklin Gothic Medium" panose="020B0603020102020204" pitchFamily="34" charset="0"/>
        </a:defRPr>
      </a:lvl2pPr>
      <a:lvl3pPr algn="l" rtl="0" eaLnBrk="0" fontAlgn="base" hangingPunct="0">
        <a:spcBef>
          <a:spcPct val="0"/>
        </a:spcBef>
        <a:spcAft>
          <a:spcPct val="0"/>
        </a:spcAft>
        <a:defRPr sz="3600">
          <a:solidFill>
            <a:schemeClr val="tx2"/>
          </a:solidFill>
          <a:latin typeface="Franklin Gothic Medium" panose="020B0603020102020204" pitchFamily="34" charset="0"/>
        </a:defRPr>
      </a:lvl3pPr>
      <a:lvl4pPr algn="l" rtl="0" eaLnBrk="0" fontAlgn="base" hangingPunct="0">
        <a:spcBef>
          <a:spcPct val="0"/>
        </a:spcBef>
        <a:spcAft>
          <a:spcPct val="0"/>
        </a:spcAft>
        <a:defRPr sz="3600">
          <a:solidFill>
            <a:schemeClr val="tx2"/>
          </a:solidFill>
          <a:latin typeface="Franklin Gothic Medium" panose="020B0603020102020204" pitchFamily="34" charset="0"/>
        </a:defRPr>
      </a:lvl4pPr>
      <a:lvl5pPr algn="l" rtl="0" eaLnBrk="0" fontAlgn="base" hangingPunct="0">
        <a:spcBef>
          <a:spcPct val="0"/>
        </a:spcBef>
        <a:spcAft>
          <a:spcPct val="0"/>
        </a:spcAft>
        <a:defRPr sz="3600">
          <a:solidFill>
            <a:schemeClr val="tx2"/>
          </a:solidFill>
          <a:latin typeface="Franklin Gothic Medium" panose="020B0603020102020204" pitchFamily="34" charset="0"/>
        </a:defRPr>
      </a:lvl5pPr>
      <a:lvl6pPr marL="457200" algn="l" rtl="0" fontAlgn="base">
        <a:spcBef>
          <a:spcPct val="0"/>
        </a:spcBef>
        <a:spcAft>
          <a:spcPct val="0"/>
        </a:spcAft>
        <a:defRPr sz="3600">
          <a:solidFill>
            <a:schemeClr val="tx2"/>
          </a:solidFill>
          <a:latin typeface="Franklin Gothic Medium" panose="020B0603020102020204" pitchFamily="34" charset="0"/>
        </a:defRPr>
      </a:lvl6pPr>
      <a:lvl7pPr marL="914400" algn="l" rtl="0" fontAlgn="base">
        <a:spcBef>
          <a:spcPct val="0"/>
        </a:spcBef>
        <a:spcAft>
          <a:spcPct val="0"/>
        </a:spcAft>
        <a:defRPr sz="3600">
          <a:solidFill>
            <a:schemeClr val="tx2"/>
          </a:solidFill>
          <a:latin typeface="Franklin Gothic Medium" panose="020B0603020102020204" pitchFamily="34" charset="0"/>
        </a:defRPr>
      </a:lvl7pPr>
      <a:lvl8pPr marL="1371600" algn="l" rtl="0" fontAlgn="base">
        <a:spcBef>
          <a:spcPct val="0"/>
        </a:spcBef>
        <a:spcAft>
          <a:spcPct val="0"/>
        </a:spcAft>
        <a:defRPr sz="3600">
          <a:solidFill>
            <a:schemeClr val="tx2"/>
          </a:solidFill>
          <a:latin typeface="Franklin Gothic Medium" panose="020B0603020102020204" pitchFamily="34" charset="0"/>
        </a:defRPr>
      </a:lvl8pPr>
      <a:lvl9pPr marL="1828800" algn="l" rtl="0" fontAlgn="base">
        <a:spcBef>
          <a:spcPct val="0"/>
        </a:spcBef>
        <a:spcAft>
          <a:spcPct val="0"/>
        </a:spcAft>
        <a:defRPr sz="3600">
          <a:solidFill>
            <a:schemeClr val="tx2"/>
          </a:solidFill>
          <a:latin typeface="Franklin Gothic Medium" panose="020B0603020102020204" pitchFamily="34" charset="0"/>
        </a:defRPr>
      </a:lvl9pPr>
    </p:titleStyle>
    <p:bodyStyle>
      <a:lvl1pPr marL="342900" indent="-342900" algn="l" rtl="0" eaLnBrk="0" fontAlgn="base" hangingPunct="0">
        <a:spcBef>
          <a:spcPct val="20000"/>
        </a:spcBef>
        <a:spcAft>
          <a:spcPct val="0"/>
        </a:spcAft>
        <a:buClr>
          <a:schemeClr val="accent1"/>
        </a:buClr>
        <a:buSzPct val="70000"/>
        <a:buFont typeface="Wingdings 2" panose="05020102010507070707" pitchFamily="18" charset="2"/>
        <a:buChar char=""/>
        <a:defRPr sz="3200" kern="1200">
          <a:solidFill>
            <a:schemeClr val="tx2"/>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2" panose="05020102010507070707" pitchFamily="18" charset="2"/>
        <a:buChar char=""/>
        <a:defRPr sz="2800" kern="1200">
          <a:solidFill>
            <a:schemeClr val="tx2"/>
          </a:solidFill>
          <a:latin typeface="+mn-lt"/>
          <a:ea typeface="+mn-ea"/>
          <a:cs typeface="+mn-cs"/>
        </a:defRPr>
      </a:lvl2pPr>
      <a:lvl3pPr marL="1143000" indent="-228600" algn="l" rtl="0" eaLnBrk="0" fontAlgn="base" hangingPunct="0">
        <a:spcBef>
          <a:spcPct val="20000"/>
        </a:spcBef>
        <a:spcAft>
          <a:spcPct val="0"/>
        </a:spcAft>
        <a:buClr>
          <a:schemeClr val="accent1"/>
        </a:buClr>
        <a:buSzPct val="70000"/>
        <a:buFont typeface="Wingdings 2" panose="05020102010507070707" pitchFamily="18" charset="2"/>
        <a:buChar char=""/>
        <a:defRPr sz="2400" kern="1200">
          <a:solidFill>
            <a:schemeClr val="tx2"/>
          </a:solidFill>
          <a:latin typeface="+mn-lt"/>
          <a:ea typeface="+mn-ea"/>
          <a:cs typeface="+mn-cs"/>
        </a:defRPr>
      </a:lvl3pPr>
      <a:lvl4pPr marL="1600200" indent="-228600" algn="l" rtl="0" eaLnBrk="0" fontAlgn="base" hangingPunct="0">
        <a:spcBef>
          <a:spcPct val="20000"/>
        </a:spcBef>
        <a:spcAft>
          <a:spcPct val="0"/>
        </a:spcAft>
        <a:buClr>
          <a:schemeClr val="accent1"/>
        </a:buClr>
        <a:buSzPct val="70000"/>
        <a:buFont typeface="Wingdings 2" panose="05020102010507070707" pitchFamily="18" charset="2"/>
        <a:buChar char=""/>
        <a:defRPr sz="2000" kern="1200">
          <a:solidFill>
            <a:schemeClr val="tx2"/>
          </a:solidFill>
          <a:latin typeface="+mn-lt"/>
          <a:ea typeface="+mn-ea"/>
          <a:cs typeface="+mn-cs"/>
        </a:defRPr>
      </a:lvl4pPr>
      <a:lvl5pPr marL="2057400" indent="-228600" algn="l" rtl="0" eaLnBrk="0" fontAlgn="base" hangingPunct="0">
        <a:spcBef>
          <a:spcPct val="20000"/>
        </a:spcBef>
        <a:spcAft>
          <a:spcPct val="0"/>
        </a:spcAft>
        <a:buClr>
          <a:schemeClr val="accent1"/>
        </a:buClr>
        <a:buSzPct val="60000"/>
        <a:buFont typeface="Wingdings 2" panose="05020102010507070707" pitchFamily="18" charset="2"/>
        <a:buChar char=""/>
        <a:defRPr sz="20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panose="05020102010507070707"/>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panose="05020102010507070707"/>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panose="05020102010507070707"/>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panose="05020102010507070707"/>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10.wav"/></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11.wav"/></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12.wav"/></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13.wav"/></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audio" Target="../media/audio14.wav"/><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audio" Target="../media/audio15.wav"/><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audio" Target="../media/audio16.wav"/><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audio" Target="../media/audio17.wav"/><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audio" Target="../media/audio18.wav"/><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audio" Target="../media/audio19.wav"/><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audio" Target="../media/audio2.wav"/></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audio" Target="../media/audio20.wav"/><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oleObject" Target="../embeddings/oleObject2.bin"/></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audio" Target="../media/audio21.wav"/><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oleObject" Target="../embeddings/oleObject3.bin"/></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audio" Target="../media/audio22.wav"/><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oleObject" Target="../embeddings/oleObject4.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audio" Target="../media/audio23.wav"/><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oleObject" Target="../embeddings/oleObject5.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audio" Target="../media/audio24.wav"/><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oleObject" Target="../embeddings/oleObject6.bin"/></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audio" Target="../media/audio25.wav"/><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oleObject" Target="../embeddings/oleObject7.bin"/></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26.wav"/></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27.wav"/></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28.wav"/></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29.wav"/></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3.wav"/></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audio" Target="../media/audio30.wav"/><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31.wav"/></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audio" Target="../media/audio32.wav"/><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audio" Target="../media/audio33.wav"/><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7.xml"/><Relationship Id="rId1" Type="http://schemas.openxmlformats.org/officeDocument/2006/relationships/audio" Target="../media/audio34.wav"/><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7.xml"/><Relationship Id="rId1" Type="http://schemas.openxmlformats.org/officeDocument/2006/relationships/audio" Target="../media/audio35.wav"/><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audio" Target="../media/audio36.wav"/><Relationship Id="rId4" Type="http://schemas.openxmlformats.org/officeDocument/2006/relationships/image" Target="../media/image5.png"/></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37.wav"/></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audio" Target="../media/audio38.wav"/><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2.xml"/><Relationship Id="rId1" Type="http://schemas.openxmlformats.org/officeDocument/2006/relationships/audio" Target="../media/audio39.wav"/><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4.wav"/></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7.xml"/><Relationship Id="rId1" Type="http://schemas.openxmlformats.org/officeDocument/2006/relationships/audio" Target="../media/audio40.wav"/><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audio" Target="../media/audio41.wav"/><Relationship Id="rId4" Type="http://schemas.openxmlformats.org/officeDocument/2006/relationships/image" Target="../media/image5.png"/></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7.xml"/><Relationship Id="rId1" Type="http://schemas.openxmlformats.org/officeDocument/2006/relationships/audio" Target="../media/audio42.wav"/><Relationship Id="rId4" Type="http://schemas.openxmlformats.org/officeDocument/2006/relationships/image" Target="../media/image5.png"/></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audio" Target="../media/audio43.wav"/><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5.wav"/></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6.wav"/></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7.wav"/></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8.wav"/></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audio" Target="../media/audio9.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noFill/>
          <a:ln>
            <a:noFill/>
          </a:ln>
          <a:effectLst/>
          <a:scene3d>
            <a:camera prst="orthographicFront"/>
            <a:lightRig rig="balanced" dir="t"/>
          </a:scene3d>
          <a:sp3d prstMaterial="plastic"/>
        </p:spPr>
        <p:txBody>
          <a:bodyPr vert="horz" anchor="t">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Element of cost </a:t>
            </a:r>
          </a:p>
        </p:txBody>
      </p:sp>
      <p:pic>
        <p:nvPicPr>
          <p:cNvPr id="4" name="~PP2155.WAV">
            <a:hlinkClick r:id="" action="ppaction://media"/>
          </p:cNvPr>
          <p:cNvPicPr>
            <a:picLocks noRot="1" noChangeAspect="1"/>
          </p:cNvPicPr>
          <p:nvPr>
            <a:wavAudioFile r:embed="rId1" name="~PP2155.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103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295400"/>
            <a:ext cx="8686800" cy="4784725"/>
          </a:xfrm>
        </p:spPr>
        <p:txBody>
          <a:bodyPr vert="horz" wrap="square" lIns="91440" tIns="45720" rIns="91440" bIns="45720" numCol="1" anchor="t" anchorCtr="0" compatLnSpc="1">
            <a:normAutofit fontScale="92500" lnSpcReduction="10000"/>
          </a:bodyPr>
          <a:lstStyle/>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1" i="0" u="none" strike="noStrike" kern="1200" cap="none" spc="0" normalizeH="0" baseline="0" noProof="0" dirty="0">
                <a:ln>
                  <a:noFill/>
                </a:ln>
                <a:solidFill>
                  <a:schemeClr val="tx2"/>
                </a:solidFill>
                <a:effectLst/>
                <a:uLnTx/>
                <a:uFillTx/>
                <a:latin typeface="+mn-lt"/>
                <a:ea typeface="+mn-ea"/>
                <a:cs typeface="+mn-cs"/>
              </a:rPr>
              <a:t>Marginal Cost</a:t>
            </a:r>
            <a:endParaRPr kumimoji="0" lang="en-US" sz="3200" b="0" i="0" u="none" strike="noStrike" kern="1200" cap="none" spc="0" normalizeH="0" baseline="0" noProof="0" dirty="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a:ln>
                  <a:noFill/>
                </a:ln>
                <a:solidFill>
                  <a:schemeClr val="tx2"/>
                </a:solidFill>
                <a:effectLst/>
                <a:uLnTx/>
                <a:uFillTx/>
                <a:latin typeface="+mn-lt"/>
                <a:ea typeface="+mn-ea"/>
                <a:cs typeface="+mn-cs"/>
              </a:rPr>
              <a:t>    Marginal cost is defined as rate of change in total cost. It is change in TC due to one additional unit of output produced.</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a:ln>
                  <a:noFill/>
                </a:ln>
                <a:solidFill>
                  <a:schemeClr val="tx2"/>
                </a:solidFill>
                <a:effectLst/>
                <a:uLnTx/>
                <a:uFillTx/>
                <a:latin typeface="+mn-lt"/>
                <a:ea typeface="+mn-ea"/>
                <a:cs typeface="+mn-cs"/>
              </a:rPr>
              <a:t>			MC = Change in TC/Change in output</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1" i="0" u="none" strike="noStrike" kern="1200" cap="none" spc="0" normalizeH="0" baseline="0" noProof="0" dirty="0">
                <a:ln>
                  <a:noFill/>
                </a:ln>
                <a:solidFill>
                  <a:schemeClr val="tx2"/>
                </a:solidFill>
                <a:effectLst/>
                <a:uLnTx/>
                <a:uFillTx/>
                <a:latin typeface="+mn-lt"/>
                <a:ea typeface="+mn-ea"/>
                <a:cs typeface="+mn-cs"/>
              </a:rPr>
              <a:t>Marginal Revenue</a:t>
            </a:r>
            <a:endParaRPr kumimoji="0" lang="en-US" sz="3200" b="0" i="0" u="none" strike="noStrike" kern="1200" cap="none" spc="0" normalizeH="0" baseline="0" noProof="0" dirty="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a:ln>
                  <a:noFill/>
                </a:ln>
                <a:solidFill>
                  <a:schemeClr val="tx2"/>
                </a:solidFill>
                <a:effectLst/>
                <a:uLnTx/>
                <a:uFillTx/>
                <a:latin typeface="+mn-lt"/>
                <a:ea typeface="+mn-ea"/>
                <a:cs typeface="+mn-cs"/>
              </a:rPr>
              <a:t>   Marginal revenue is defined as rate of change in total revenue. It is change in TR due to one additional unit of output sold.</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a:ln>
                  <a:noFill/>
                </a:ln>
                <a:solidFill>
                  <a:schemeClr val="tx2"/>
                </a:solidFill>
                <a:effectLst/>
                <a:uLnTx/>
                <a:uFillTx/>
                <a:latin typeface="+mn-lt"/>
                <a:ea typeface="+mn-ea"/>
                <a:cs typeface="+mn-cs"/>
              </a:rPr>
              <a:t>			MR = Change in TR/Change in output</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2861.WAV">
            <a:hlinkClick r:id="" action="ppaction://media"/>
          </p:cNvPr>
          <p:cNvPicPr>
            <a:picLocks noRot="1" noChangeAspect="1"/>
          </p:cNvPicPr>
          <p:nvPr>
            <a:wavAudioFile r:embed="rId1" name="~PP2861.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748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Sunk Cost</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fontScale="85000" lnSpcReduction="10000"/>
          </a:bodyPr>
          <a:lstStyle/>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a:ln>
                  <a:noFill/>
                </a:ln>
                <a:solidFill>
                  <a:schemeClr val="tx2"/>
                </a:solidFill>
                <a:effectLst/>
                <a:uLnTx/>
                <a:uFillTx/>
                <a:latin typeface="+mn-lt"/>
                <a:ea typeface="+mn-ea"/>
                <a:cs typeface="+mn-cs"/>
              </a:rPr>
              <a:t>This is known as the past cost of an equipment/asset. </a:t>
            </a:r>
          </a:p>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a:ln>
                  <a:noFill/>
                </a:ln>
                <a:solidFill>
                  <a:schemeClr val="tx2"/>
                </a:solidFill>
                <a:effectLst/>
                <a:uLnTx/>
                <a:uFillTx/>
                <a:latin typeface="+mn-lt"/>
                <a:ea typeface="+mn-ea"/>
                <a:cs typeface="+mn-cs"/>
              </a:rPr>
              <a:t>Let us assume that an equipment has been purchased for Rs. 1,00,000 about three years back. If it is considered for replacement, then its present value is not Rs. 1,00,000. Instead, its present market value should be taken as the present value of the equipment for further analysis. So, the purchase value of the equipment in the past is known as its sunk cost. The sunk cost should not be considered for any analysis done from now onwards.</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1235.WAV">
            <a:hlinkClick r:id="" action="ppaction://media"/>
          </p:cNvPr>
          <p:cNvPicPr>
            <a:picLocks noRot="1" noChangeAspect="1"/>
          </p:cNvPicPr>
          <p:nvPr>
            <a:wavAudioFile r:embed="rId1" name="~PP1235.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554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Opportunity Cost</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fontScale="92500" lnSpcReduction="10000"/>
          </a:bodyPr>
          <a:lstStyle/>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a:ln>
                  <a:noFill/>
                </a:ln>
                <a:solidFill>
                  <a:schemeClr val="tx2"/>
                </a:solidFill>
                <a:effectLst/>
                <a:uLnTx/>
                <a:uFillTx/>
                <a:latin typeface="+mn-lt"/>
                <a:ea typeface="+mn-ea"/>
                <a:cs typeface="+mn-cs"/>
              </a:rPr>
              <a:t>Opportunity cost play important role in decision making. We go for the choice whose opportunity cost is minimum. It is the cost of best alternative foregone.</a:t>
            </a:r>
          </a:p>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a:p>
            <a:pPr marL="342900" marR="0" lvl="0" indent="-3429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a:ln>
                  <a:noFill/>
                </a:ln>
                <a:solidFill>
                  <a:schemeClr val="tx2"/>
                </a:solidFill>
                <a:effectLst/>
                <a:uLnTx/>
                <a:uFillTx/>
                <a:latin typeface="+mn-lt"/>
                <a:ea typeface="+mn-ea"/>
                <a:cs typeface="+mn-cs"/>
              </a:rPr>
              <a:t>For example the opportunity cost of the government spending nearly 10 billion on investment in National Health Service might be that 10 billion less is available for spending on education or the transport network.</a:t>
            </a:r>
          </a:p>
        </p:txBody>
      </p:sp>
      <p:pic>
        <p:nvPicPr>
          <p:cNvPr id="4" name="~PP2780.WAV">
            <a:hlinkClick r:id="" action="ppaction://media"/>
          </p:cNvPr>
          <p:cNvPicPr>
            <a:picLocks noRot="1" noChangeAspect="1"/>
          </p:cNvPicPr>
          <p:nvPr>
            <a:wavAudioFile r:embed="rId1" name="~PP2780.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6266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Breakeven Analysis </a:t>
            </a:r>
          </a:p>
        </p:txBody>
      </p:sp>
      <p:sp>
        <p:nvSpPr>
          <p:cNvPr id="29699" name="Content Placeholder 2"/>
          <p:cNvSpPr>
            <a:spLocks noGrp="1"/>
          </p:cNvSpPr>
          <p:nvPr>
            <p:ph idx="1"/>
          </p:nvPr>
        </p:nvSpPr>
        <p:spPr>
          <a:ln/>
        </p:spPr>
        <p:txBody>
          <a:bodyPr vert="horz" wrap="square" lIns="91440" tIns="45720" rIns="91440" bIns="45720" anchor="t" anchorCtr="0"/>
          <a:lstStyle/>
          <a:p>
            <a:pPr eaLnBrk="1" hangingPunct="1"/>
            <a:r>
              <a:rPr dirty="0"/>
              <a:t>The main objective of break-even analysis is to find the cut-off production</a:t>
            </a:r>
          </a:p>
          <a:p>
            <a:pPr eaLnBrk="1" hangingPunct="1"/>
            <a:endParaRPr dirty="0"/>
          </a:p>
        </p:txBody>
      </p:sp>
      <p:pic>
        <p:nvPicPr>
          <p:cNvPr id="5" name="~PP3238.WAV">
            <a:hlinkClick r:id="" action="ppaction://media"/>
          </p:cNvPr>
          <p:cNvPicPr>
            <a:picLocks noRot="1" noChangeAspect="1"/>
          </p:cNvPicPr>
          <p:nvPr>
            <a:wavAudioFile r:embed="rId1" name="~PP3238.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190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What is Breakeven?</a:t>
            </a:r>
          </a:p>
        </p:txBody>
      </p:sp>
      <p:sp>
        <p:nvSpPr>
          <p:cNvPr id="1027" name="Rectangle 3"/>
          <p:cNvSpPr>
            <a:spLocks noGrp="1" noChangeArrowheads="1"/>
          </p:cNvSpPr>
          <p:nvPr>
            <p:ph idx="1"/>
          </p:nvPr>
        </p:nvSpPr>
        <p:spPr>
          <a:xfrm>
            <a:off x="304800" y="1554163"/>
            <a:ext cx="8686800" cy="4525963"/>
          </a:xfrm>
        </p:spPr>
        <p:txBody>
          <a:bodyPr vert="horz" wrap="square" lIns="91440" tIns="45720" rIns="91440" bIns="45720" numCol="1" anchor="t" anchorCtr="0" compatLnSpc="1">
            <a:normAutofit lnSpcReduction="10000"/>
          </a:bodyPr>
          <a:lstStyle/>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a:ln>
                  <a:noFill/>
                </a:ln>
                <a:solidFill>
                  <a:schemeClr val="tx2"/>
                </a:solidFill>
                <a:effectLst/>
                <a:uLnTx/>
                <a:uFillTx/>
                <a:latin typeface="+mn-lt"/>
                <a:ea typeface="+mn-ea"/>
                <a:cs typeface="+mn-cs"/>
              </a:rPr>
              <a:t>The Point at which Revenues = Costs</a:t>
            </a:r>
          </a:p>
          <a:p>
            <a:pPr marL="742950" marR="0" lvl="1" indent="-28575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800" b="0" i="0" u="none" strike="noStrike" kern="1200" cap="none" spc="0" normalizeH="0" baseline="0" noProof="0" dirty="0">
                <a:ln>
                  <a:noFill/>
                </a:ln>
                <a:solidFill>
                  <a:schemeClr val="tx2"/>
                </a:solidFill>
                <a:effectLst/>
                <a:uLnTx/>
                <a:uFillTx/>
                <a:latin typeface="+mn-lt"/>
                <a:ea typeface="+mn-ea"/>
                <a:cs typeface="+mn-cs"/>
              </a:rPr>
              <a:t>Revenues above the breakeven point result in profit</a:t>
            </a:r>
          </a:p>
          <a:p>
            <a:pPr marL="742950" marR="0" lvl="1" indent="-28575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800" b="0" i="0" u="none" strike="noStrike" kern="1200" cap="none" spc="0" normalizeH="0" baseline="0" noProof="0" dirty="0">
                <a:ln>
                  <a:noFill/>
                </a:ln>
                <a:solidFill>
                  <a:schemeClr val="tx2"/>
                </a:solidFill>
                <a:effectLst/>
                <a:uLnTx/>
                <a:uFillTx/>
                <a:latin typeface="+mn-lt"/>
                <a:ea typeface="+mn-ea"/>
                <a:cs typeface="+mn-cs"/>
              </a:rPr>
              <a:t>Revenues below the breakeven point result in loss</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3200" b="0" i="0" u="none" strike="noStrike" kern="1200" cap="none" spc="0" normalizeH="0" baseline="0" noProof="0" dirty="0">
                <a:ln>
                  <a:noFill/>
                </a:ln>
                <a:solidFill>
                  <a:schemeClr val="tx2"/>
                </a:solidFill>
                <a:effectLst/>
                <a:uLnTx/>
                <a:uFillTx/>
                <a:latin typeface="+mn-lt"/>
                <a:ea typeface="+mn-ea"/>
                <a:cs typeface="+mn-cs"/>
              </a:rPr>
              <a:t>volume from where a firm will make profit. Let</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1" u="none" strike="noStrike" kern="1200" cap="none" spc="0" normalizeH="0" baseline="0" noProof="0" dirty="0">
                <a:ln>
                  <a:noFill/>
                </a:ln>
                <a:solidFill>
                  <a:schemeClr val="tx2"/>
                </a:solidFill>
                <a:effectLst/>
                <a:uLnTx/>
                <a:uFillTx/>
                <a:latin typeface="+mn-lt"/>
                <a:ea typeface="+mn-ea"/>
                <a:cs typeface="+mn-cs"/>
              </a:rPr>
              <a:t> s = selling price per unit</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1" u="none" strike="noStrike" kern="1200" cap="none" spc="0" normalizeH="0" baseline="0" noProof="0" dirty="0">
                <a:ln>
                  <a:noFill/>
                </a:ln>
                <a:solidFill>
                  <a:schemeClr val="tx2"/>
                </a:solidFill>
                <a:effectLst/>
                <a:uLnTx/>
                <a:uFillTx/>
                <a:latin typeface="+mn-lt"/>
                <a:ea typeface="+mn-ea"/>
                <a:cs typeface="+mn-cs"/>
              </a:rPr>
              <a:t>v = variable cost per unit</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1" u="none" strike="noStrike" kern="1200" cap="none" spc="0" normalizeH="0" baseline="0" noProof="0" dirty="0">
                <a:ln>
                  <a:noFill/>
                </a:ln>
                <a:solidFill>
                  <a:schemeClr val="tx2"/>
                </a:solidFill>
                <a:effectLst/>
                <a:uLnTx/>
                <a:uFillTx/>
                <a:latin typeface="+mn-lt"/>
                <a:ea typeface="+mn-ea"/>
                <a:cs typeface="+mn-cs"/>
              </a:rPr>
              <a:t>FC = fixed cost per period</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1" u="none" strike="noStrike" kern="1200" cap="none" spc="0" normalizeH="0" baseline="0" noProof="0" dirty="0">
                <a:ln>
                  <a:noFill/>
                </a:ln>
                <a:solidFill>
                  <a:schemeClr val="tx2"/>
                </a:solidFill>
                <a:effectLst/>
                <a:uLnTx/>
                <a:uFillTx/>
                <a:latin typeface="+mn-lt"/>
                <a:ea typeface="+mn-ea"/>
                <a:cs typeface="+mn-cs"/>
              </a:rPr>
              <a:t>Q = volume of production</a:t>
            </a:r>
            <a:endParaRPr kumimoji="0" lang="en-US" sz="3200" b="0" i="0" u="none" strike="noStrike" kern="1200" cap="none" spc="0" normalizeH="0" baseline="0" noProof="0" dirty="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2834.WAV">
            <a:hlinkClick r:id="" action="ppaction://media"/>
          </p:cNvPr>
          <p:cNvPicPr>
            <a:picLocks noRot="1" noChangeAspect="1"/>
          </p:cNvPicPr>
          <p:nvPr>
            <a:wavAudioFile r:embed="rId1" name="~PP2834.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524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09600" y="609600"/>
            <a:ext cx="7848600" cy="1143000"/>
          </a:xfrm>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Breakeven Equation </a:t>
            </a:r>
          </a:p>
        </p:txBody>
      </p:sp>
      <p:sp>
        <p:nvSpPr>
          <p:cNvPr id="31747" name="Rectangle 3"/>
          <p:cNvSpPr>
            <a:spLocks noGrp="1"/>
          </p:cNvSpPr>
          <p:nvPr>
            <p:ph idx="1"/>
          </p:nvPr>
        </p:nvSpPr>
        <p:spPr>
          <a:xfrm>
            <a:off x="304800" y="1752600"/>
            <a:ext cx="8458200" cy="4343400"/>
          </a:xfrm>
          <a:ln/>
        </p:spPr>
        <p:txBody>
          <a:bodyPr vert="horz" wrap="square" lIns="91440" tIns="45720" rIns="91440" bIns="45720" anchor="t" anchorCtr="0"/>
          <a:lstStyle/>
          <a:p>
            <a:pPr algn="ctr" eaLnBrk="1" hangingPunct="1">
              <a:lnSpc>
                <a:spcPct val="120000"/>
              </a:lnSpc>
              <a:buFont typeface="Symbol" panose="05050102010706020507" pitchFamily="18" charset="2"/>
              <a:buNone/>
            </a:pPr>
            <a:r>
              <a:rPr sz="2800" dirty="0"/>
              <a:t>Revenue – Costs = Profit</a:t>
            </a:r>
          </a:p>
        </p:txBody>
      </p:sp>
      <p:pic>
        <p:nvPicPr>
          <p:cNvPr id="4" name="~PP1510.WAV">
            <a:hlinkClick r:id="" action="ppaction://media"/>
          </p:cNvPr>
          <p:cNvPicPr>
            <a:picLocks noRot="1" noChangeAspect="1"/>
          </p:cNvPicPr>
          <p:nvPr>
            <a:wavAudioFile r:embed="rId1" name="~PP1510.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1884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09600" y="609600"/>
            <a:ext cx="7848600" cy="1143000"/>
          </a:xfrm>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Breakeven Equation </a:t>
            </a:r>
          </a:p>
        </p:txBody>
      </p:sp>
      <p:sp>
        <p:nvSpPr>
          <p:cNvPr id="6147" name="Rectangle 3"/>
          <p:cNvSpPr>
            <a:spLocks noGrp="1" noChangeArrowheads="1"/>
          </p:cNvSpPr>
          <p:nvPr>
            <p:ph idx="1"/>
          </p:nvPr>
        </p:nvSpPr>
        <p:spPr>
          <a:xfrm>
            <a:off x="304800" y="1752600"/>
            <a:ext cx="8458200" cy="4343400"/>
          </a:xfrm>
        </p:spPr>
        <p:txBody>
          <a:bodyPr vert="horz" wrap="square" lIns="91440" tIns="45720" rIns="91440" bIns="45720" numCol="1" anchor="t" anchorCtr="0" compatLnSpc="1">
            <a:normAutofit/>
          </a:bodyPr>
          <a:lstStyle/>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–Costs = Profit</a:t>
            </a: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tx2"/>
                </a:solidFill>
                <a:effectLst/>
                <a:uLnTx/>
                <a:uFillTx/>
                <a:latin typeface="+mn-lt"/>
                <a:ea typeface="+mn-ea"/>
                <a:cs typeface="+mn-cs"/>
              </a:rPr>
              <a:t>Revenue - Variable Cost - Fixed Cost = Profit</a:t>
            </a:r>
          </a:p>
        </p:txBody>
      </p:sp>
      <p:pic>
        <p:nvPicPr>
          <p:cNvPr id="4" name="~PP3673.WAV">
            <a:hlinkClick r:id="" action="ppaction://media"/>
          </p:cNvPr>
          <p:cNvPicPr>
            <a:picLocks noRot="1" noChangeAspect="1"/>
          </p:cNvPicPr>
          <p:nvPr>
            <a:wavAudioFile r:embed="rId1" name="~PP3673.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1823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09600" y="609600"/>
            <a:ext cx="7848600" cy="1143000"/>
          </a:xfrm>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Breakeven Equation </a:t>
            </a:r>
          </a:p>
        </p:txBody>
      </p:sp>
      <p:sp>
        <p:nvSpPr>
          <p:cNvPr id="6147" name="Rectangle 3"/>
          <p:cNvSpPr>
            <a:spLocks noGrp="1" noChangeArrowheads="1"/>
          </p:cNvSpPr>
          <p:nvPr>
            <p:ph idx="1"/>
          </p:nvPr>
        </p:nvSpPr>
        <p:spPr>
          <a:xfrm>
            <a:off x="304800" y="1752600"/>
            <a:ext cx="8458200" cy="4343400"/>
          </a:xfrm>
        </p:spPr>
        <p:txBody>
          <a:bodyPr vert="horz" wrap="square" lIns="91440" tIns="45720" rIns="91440" bIns="45720" numCol="1" anchor="t" anchorCtr="0" compatLnSpc="1">
            <a:normAutofit/>
          </a:bodyPr>
          <a:lstStyle/>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–Costs = Profit</a:t>
            </a: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 Variable Cost - Fixed Cost = Profit</a:t>
            </a: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tx2"/>
                </a:solidFill>
                <a:effectLst/>
                <a:uLnTx/>
                <a:uFillTx/>
                <a:latin typeface="+mn-lt"/>
                <a:ea typeface="+mn-ea"/>
                <a:cs typeface="+mn-cs"/>
              </a:rPr>
              <a:t>Breakeven Point is where Profit = 0</a:t>
            </a: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Wingdings 2" panose="05020102010507070707"/>
              <a:buNone/>
              <a:defRPr/>
            </a:pPr>
            <a:r>
              <a:rPr kumimoji="0" lang="en-US" sz="2800" b="0" i="0" u="none" strike="noStrike" kern="1200" cap="none" spc="0" normalizeH="0" baseline="0" noProof="0" dirty="0">
                <a:ln>
                  <a:noFill/>
                </a:ln>
                <a:solidFill>
                  <a:schemeClr val="tx2"/>
                </a:solidFill>
                <a:effectLst/>
                <a:uLnTx/>
                <a:uFillTx/>
                <a:latin typeface="+mn-lt"/>
                <a:ea typeface="+mn-ea"/>
                <a:cs typeface="+mn-cs"/>
              </a:rPr>
              <a:t>Revenue - Variable Cost - Fixed Cost = 0</a:t>
            </a:r>
          </a:p>
          <a:p>
            <a:pPr marL="0" marR="0" lvl="0" indent="0" algn="ctr"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2800" b="0" i="0" u="none" strike="noStrike" kern="1200" cap="none" spc="0" normalizeH="0" baseline="0" noProof="0" dirty="0">
                <a:ln>
                  <a:noFill/>
                </a:ln>
                <a:solidFill>
                  <a:schemeClr val="tx2"/>
                </a:solidFill>
                <a:effectLst/>
                <a:uLnTx/>
                <a:uFillTx/>
                <a:latin typeface="+mn-lt"/>
                <a:ea typeface="+mn-ea"/>
                <a:cs typeface="+mn-cs"/>
              </a:rPr>
              <a:t>Revenue = Variable Cost + Fixed Cost</a:t>
            </a:r>
          </a:p>
        </p:txBody>
      </p:sp>
      <p:pic>
        <p:nvPicPr>
          <p:cNvPr id="4" name="~PP2751.WAV">
            <a:hlinkClick r:id="" action="ppaction://media"/>
          </p:cNvPr>
          <p:cNvPicPr>
            <a:picLocks noRot="1" noChangeAspect="1"/>
          </p:cNvPicPr>
          <p:nvPr>
            <a:wavAudioFile r:embed="rId1" name="~PP2751.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274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09600" y="609600"/>
            <a:ext cx="7848600" cy="1143000"/>
          </a:xfrm>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Breakeven Equation </a:t>
            </a:r>
          </a:p>
        </p:txBody>
      </p:sp>
      <p:sp>
        <p:nvSpPr>
          <p:cNvPr id="6147" name="Rectangle 3"/>
          <p:cNvSpPr>
            <a:spLocks noGrp="1" noChangeArrowheads="1"/>
          </p:cNvSpPr>
          <p:nvPr>
            <p:ph idx="1"/>
          </p:nvPr>
        </p:nvSpPr>
        <p:spPr>
          <a:xfrm>
            <a:off x="304800" y="1752600"/>
            <a:ext cx="8458200" cy="4343400"/>
          </a:xfrm>
        </p:spPr>
        <p:txBody>
          <a:bodyPr vert="horz" wrap="square" lIns="91440" tIns="45720" rIns="91440" bIns="45720" numCol="1" anchor="t" anchorCtr="0" compatLnSpc="1">
            <a:normAutofit/>
          </a:bodyPr>
          <a:lstStyle/>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–Costs = Profit</a:t>
            </a: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 Variable Cost - Fixed Cost = Profit</a:t>
            </a: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Breakeven Point is where Profit = 0</a:t>
            </a:r>
          </a:p>
          <a:p>
            <a:pPr marL="342900" marR="0" lvl="0" indent="-342900" algn="ctr" defTabSz="914400" rtl="0" eaLnBrk="1" fontAlgn="auto" latinLnBrk="0" hangingPunct="1">
              <a:lnSpc>
                <a:spcPct val="120000"/>
              </a:lnSpc>
              <a:spcBef>
                <a:spcPct val="20000"/>
              </a:spcBef>
              <a:spcAft>
                <a:spcPts val="0"/>
              </a:spcAft>
              <a:buClr>
                <a:schemeClr val="accent1"/>
              </a:buClr>
              <a:buSzPct val="70000"/>
              <a:buFont typeface="Wingdings 2" panose="05020102010507070707"/>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 Variable Cost - Fixed Cost = 0</a:t>
            </a:r>
          </a:p>
          <a:p>
            <a:pPr marL="0" marR="0" lvl="0" indent="0" algn="ctr"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2800" b="0" i="0" u="none" strike="noStrike" kern="1200" cap="none" spc="0" normalizeH="0" baseline="0" noProof="0" dirty="0">
                <a:ln>
                  <a:noFill/>
                </a:ln>
                <a:solidFill>
                  <a:schemeClr val="bg1">
                    <a:lumMod val="65000"/>
                  </a:schemeClr>
                </a:solidFill>
                <a:effectLst/>
                <a:uLnTx/>
                <a:uFillTx/>
                <a:latin typeface="+mn-lt"/>
                <a:ea typeface="+mn-ea"/>
                <a:cs typeface="+mn-cs"/>
              </a:rPr>
              <a:t>Revenue = Variable Cost + Fixed Cost</a:t>
            </a:r>
          </a:p>
          <a:p>
            <a:pPr marL="342900" marR="0" lvl="0" indent="-342900" algn="ctr" defTabSz="914400" rtl="0" eaLnBrk="1" fontAlgn="auto" latinLnBrk="0" hangingPunct="1">
              <a:lnSpc>
                <a:spcPct val="110000"/>
              </a:lnSpc>
              <a:spcBef>
                <a:spcPct val="20000"/>
              </a:spcBef>
              <a:spcAft>
                <a:spcPts val="0"/>
              </a:spcAft>
              <a:buClr>
                <a:schemeClr val="accent1"/>
              </a:buClr>
              <a:buSzPct val="70000"/>
              <a:buFont typeface="Symbol" panose="05050102010706020507" pitchFamily="18" charset="2"/>
              <a:buNone/>
              <a:defRPr/>
            </a:pPr>
            <a:r>
              <a:rPr kumimoji="0" lang="en-US" sz="2800" b="0" i="0" u="none" strike="noStrike" kern="1200" cap="none" spc="0" normalizeH="0" baseline="0" noProof="0" dirty="0">
                <a:ln>
                  <a:noFill/>
                </a:ln>
                <a:solidFill>
                  <a:schemeClr val="tx2"/>
                </a:solidFill>
                <a:effectLst/>
                <a:uLnTx/>
                <a:uFillTx/>
                <a:latin typeface="+mn-lt"/>
                <a:ea typeface="+mn-ea"/>
                <a:cs typeface="+mn-cs"/>
              </a:rPr>
              <a:t>Revenue = #Units Sold * Selling Price $/Unit</a:t>
            </a:r>
          </a:p>
        </p:txBody>
      </p:sp>
      <p:pic>
        <p:nvPicPr>
          <p:cNvPr id="4" name="~PP2438.WAV">
            <a:hlinkClick r:id="" action="ppaction://media"/>
          </p:cNvPr>
          <p:cNvPicPr>
            <a:picLocks noRot="1" noChangeAspect="1"/>
          </p:cNvPicPr>
          <p:nvPr>
            <a:wavAudioFile r:embed="rId1" name="~PP2438.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280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p>
        </p:txBody>
      </p:sp>
      <p:graphicFrame>
        <p:nvGraphicFramePr>
          <p:cNvPr id="1026"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r:id="rId4" imgW="8686800" imgH="4523105" progId="Excel.Chart.8">
                  <p:embed/>
                </p:oleObj>
              </mc:Choice>
              <mc:Fallback>
                <p:oleObj r:id="rId4" imgW="8686800" imgH="4523105" progId="Excel.Chart.8">
                  <p:embed/>
                  <p:pic>
                    <p:nvPicPr>
                      <p:cNvPr id="1026" name="Content Placeholder 3"/>
                      <p:cNvPicPr/>
                      <p:nvPr/>
                    </p:nvPicPr>
                    <p:blipFill>
                      <a:blip r:embed="rId5"/>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1028" name="TextBox 2"/>
          <p:cNvSpPr txBox="1"/>
          <p:nvPr/>
        </p:nvSpPr>
        <p:spPr>
          <a:xfrm>
            <a:off x="228600" y="1611313"/>
            <a:ext cx="454025" cy="369887"/>
          </a:xfrm>
          <a:prstGeom prst="rect">
            <a:avLst/>
          </a:prstGeom>
          <a:noFill/>
          <a:ln w="9525">
            <a:noFill/>
          </a:ln>
        </p:spPr>
        <p:txBody>
          <a:bodyPr>
            <a:spAutoFit/>
          </a:bodyPr>
          <a:lstStyle/>
          <a:p>
            <a:r>
              <a:rPr dirty="0">
                <a:latin typeface="Franklin Gothic Book" panose="020B0503020102020204" pitchFamily="34" charset="0"/>
              </a:rPr>
              <a:t>$</a:t>
            </a:r>
          </a:p>
        </p:txBody>
      </p:sp>
      <p:sp>
        <p:nvSpPr>
          <p:cNvPr id="1029" name="TextBox 5"/>
          <p:cNvSpPr txBox="1"/>
          <p:nvPr/>
        </p:nvSpPr>
        <p:spPr>
          <a:xfrm>
            <a:off x="4191000" y="6216650"/>
            <a:ext cx="1128713" cy="368300"/>
          </a:xfrm>
          <a:prstGeom prst="rect">
            <a:avLst/>
          </a:prstGeom>
          <a:noFill/>
          <a:ln w="9525">
            <a:noFill/>
          </a:ln>
        </p:spPr>
        <p:txBody>
          <a:bodyPr wrap="none">
            <a:spAutoFit/>
          </a:bodyPr>
          <a:lstStyle/>
          <a:p>
            <a:r>
              <a:rPr dirty="0">
                <a:latin typeface="Franklin Gothic Book" panose="020B0503020102020204" pitchFamily="34" charset="0"/>
              </a:rPr>
              <a:t>Units Sold</a:t>
            </a:r>
          </a:p>
        </p:txBody>
      </p:sp>
      <p:pic>
        <p:nvPicPr>
          <p:cNvPr id="6" name="~PP3818.WAV">
            <a:hlinkClick r:id="" action="ppaction://media"/>
          </p:cNvPr>
          <p:cNvPicPr>
            <a:picLocks noRot="1" noChangeAspect="1"/>
          </p:cNvPicPr>
          <p:nvPr>
            <a:wavAudioFile r:embed="rId1" name="~PP3818.WAV"/>
          </p:nvPr>
        </p:nvPicPr>
        <p:blipFill>
          <a:blip r:embed="rId6"/>
          <a:stretch>
            <a:fillRect/>
          </a:stretch>
        </p:blipFill>
        <p:spPr>
          <a:xfrm>
            <a:off x="8696325" y="6410325"/>
            <a:ext cx="304800" cy="304800"/>
          </a:xfrm>
          <a:prstGeom prst="rect">
            <a:avLst/>
          </a:prstGeom>
          <a:noFill/>
          <a:ln w="9525">
            <a:noFill/>
          </a:ln>
        </p:spPr>
      </p:pic>
    </p:spTree>
  </p:cSld>
  <p:clrMapOvr>
    <a:masterClrMapping/>
  </p:clrMapOvr>
  <p:transition advTm="2156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1143000"/>
          </a:xfrm>
          <a:noFill/>
          <a:ln>
            <a:noFill/>
          </a:ln>
          <a:effectLst/>
          <a:scene3d>
            <a:camera prst="orthographicFront"/>
            <a:lightRig rig="balanced" dir="t"/>
          </a:scene3d>
          <a:sp3d prstMaterial="plastic"/>
        </p:spPr>
        <p:txBody>
          <a:bodyPr vert="horz" anchor="ctr">
            <a:normAutofit fontScale="90000"/>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Variable cost can be further classified into :</a:t>
            </a:r>
            <a:b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b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fontScale="92500"/>
          </a:bodyPr>
          <a:lstStyle/>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a:ln>
                  <a:noFill/>
                </a:ln>
                <a:solidFill>
                  <a:schemeClr val="tx2"/>
                </a:solidFill>
                <a:effectLst/>
                <a:uLnTx/>
                <a:uFillTx/>
                <a:latin typeface="+mn-lt"/>
                <a:ea typeface="+mn-ea"/>
                <a:cs typeface="+mn-cs"/>
              </a:rPr>
              <a:t>Direct material cost: </a:t>
            </a:r>
          </a:p>
          <a:p>
            <a:pPr marL="1371600" marR="0" lvl="2" indent="-5715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400" b="1" i="0" u="none" strike="noStrike" kern="1200" cap="none" spc="0" normalizeH="0" baseline="0" noProof="0" dirty="0">
                <a:ln>
                  <a:noFill/>
                </a:ln>
                <a:solidFill>
                  <a:schemeClr val="tx2"/>
                </a:solidFill>
                <a:effectLst/>
                <a:uLnTx/>
                <a:uFillTx/>
                <a:latin typeface="+mn-lt"/>
                <a:ea typeface="+mn-ea"/>
                <a:cs typeface="+mn-cs"/>
              </a:rPr>
              <a:t>It i</a:t>
            </a:r>
            <a:r>
              <a:rPr kumimoji="0" lang="en-US" sz="2400" b="0" i="0" u="none" strike="noStrike" kern="1200" cap="none" spc="0" normalizeH="0" baseline="0" noProof="0" dirty="0">
                <a:ln>
                  <a:noFill/>
                </a:ln>
                <a:solidFill>
                  <a:schemeClr val="tx2"/>
                </a:solidFill>
                <a:effectLst/>
                <a:uLnTx/>
                <a:uFillTx/>
                <a:latin typeface="+mn-lt"/>
                <a:ea typeface="+mn-ea"/>
                <a:cs typeface="+mn-cs"/>
              </a:rPr>
              <a:t>s the </a:t>
            </a:r>
            <a:r>
              <a:rPr kumimoji="0" lang="en-US" sz="2400" b="1" i="0" u="none" strike="noStrike" kern="1200" cap="none" spc="0" normalizeH="0" baseline="0" noProof="0" dirty="0">
                <a:ln>
                  <a:noFill/>
                </a:ln>
                <a:solidFill>
                  <a:schemeClr val="tx2"/>
                </a:solidFill>
                <a:effectLst/>
                <a:uLnTx/>
                <a:uFillTx/>
                <a:latin typeface="+mn-lt"/>
                <a:ea typeface="+mn-ea"/>
                <a:cs typeface="+mn-cs"/>
              </a:rPr>
              <a:t>cost</a:t>
            </a:r>
            <a:r>
              <a:rPr kumimoji="0" lang="en-US" sz="2400" b="0" i="0" u="none" strike="noStrike" kern="1200" cap="none" spc="0" normalizeH="0" baseline="0" noProof="0" dirty="0">
                <a:ln>
                  <a:noFill/>
                </a:ln>
                <a:solidFill>
                  <a:schemeClr val="tx2"/>
                </a:solidFill>
                <a:effectLst/>
                <a:uLnTx/>
                <a:uFillTx/>
                <a:latin typeface="+mn-lt"/>
                <a:ea typeface="+mn-ea"/>
                <a:cs typeface="+mn-cs"/>
              </a:rPr>
              <a:t> of the raw </a:t>
            </a:r>
            <a:r>
              <a:rPr kumimoji="0" lang="en-US" sz="2400" b="1" i="0" u="none" strike="noStrike" kern="1200" cap="none" spc="0" normalizeH="0" baseline="0" noProof="0" dirty="0">
                <a:ln>
                  <a:noFill/>
                </a:ln>
                <a:solidFill>
                  <a:schemeClr val="tx2"/>
                </a:solidFill>
                <a:effectLst/>
                <a:uLnTx/>
                <a:uFillTx/>
                <a:latin typeface="+mn-lt"/>
                <a:ea typeface="+mn-ea"/>
                <a:cs typeface="+mn-cs"/>
              </a:rPr>
              <a:t>materials</a:t>
            </a:r>
            <a:r>
              <a:rPr kumimoji="0" lang="en-US" sz="2400" b="0" i="0" u="none" strike="noStrike" kern="1200" cap="none" spc="0" normalizeH="0" baseline="0" noProof="0" dirty="0">
                <a:ln>
                  <a:noFill/>
                </a:ln>
                <a:solidFill>
                  <a:schemeClr val="tx2"/>
                </a:solidFill>
                <a:effectLst/>
                <a:uLnTx/>
                <a:uFillTx/>
                <a:latin typeface="+mn-lt"/>
                <a:ea typeface="+mn-ea"/>
                <a:cs typeface="+mn-cs"/>
              </a:rPr>
              <a:t> and components used to create a product. </a:t>
            </a:r>
          </a:p>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a:ln>
                  <a:noFill/>
                </a:ln>
                <a:solidFill>
                  <a:schemeClr val="tx2"/>
                </a:solidFill>
                <a:effectLst/>
                <a:uLnTx/>
                <a:uFillTx/>
                <a:latin typeface="+mn-lt"/>
                <a:ea typeface="+mn-ea"/>
                <a:cs typeface="+mn-cs"/>
              </a:rPr>
              <a:t>Direct </a:t>
            </a:r>
            <a:r>
              <a:rPr kumimoji="0" lang="en-US" sz="3200" b="0" i="0" u="none" strike="noStrike" kern="1200" cap="none" spc="0" normalizeH="0" baseline="0" noProof="0" dirty="0" err="1">
                <a:ln>
                  <a:noFill/>
                </a:ln>
                <a:solidFill>
                  <a:schemeClr val="tx2"/>
                </a:solidFill>
                <a:effectLst/>
                <a:uLnTx/>
                <a:uFillTx/>
                <a:latin typeface="+mn-lt"/>
                <a:ea typeface="+mn-ea"/>
                <a:cs typeface="+mn-cs"/>
              </a:rPr>
              <a:t>labour</a:t>
            </a:r>
            <a:r>
              <a:rPr kumimoji="0" lang="en-US" sz="3200" b="0" i="0" u="none" strike="noStrike" kern="1200" cap="none" spc="0" normalizeH="0" baseline="0" noProof="0" dirty="0">
                <a:ln>
                  <a:noFill/>
                </a:ln>
                <a:solidFill>
                  <a:schemeClr val="tx2"/>
                </a:solidFill>
                <a:effectLst/>
                <a:uLnTx/>
                <a:uFillTx/>
                <a:latin typeface="+mn-lt"/>
                <a:ea typeface="+mn-ea"/>
                <a:cs typeface="+mn-cs"/>
              </a:rPr>
              <a:t> cost:</a:t>
            </a:r>
          </a:p>
          <a:p>
            <a:pPr marL="1371600" marR="0" lvl="2" indent="-5715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400" b="0" i="0" u="none" strike="noStrike" kern="1200" cap="none" spc="0" normalizeH="0" baseline="0" noProof="0" dirty="0">
                <a:ln>
                  <a:noFill/>
                </a:ln>
                <a:solidFill>
                  <a:schemeClr val="tx2"/>
                </a:solidFill>
                <a:effectLst/>
                <a:uLnTx/>
                <a:uFillTx/>
                <a:latin typeface="+mn-lt"/>
                <a:ea typeface="+mn-ea"/>
                <a:cs typeface="+mn-cs"/>
              </a:rPr>
              <a:t>It is the wages that are earned in order to produce specific goods or provide specific services to customers.</a:t>
            </a:r>
          </a:p>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a:ln>
                  <a:noFill/>
                </a:ln>
                <a:solidFill>
                  <a:schemeClr val="tx2"/>
                </a:solidFill>
                <a:effectLst/>
                <a:uLnTx/>
                <a:uFillTx/>
                <a:latin typeface="+mn-lt"/>
                <a:ea typeface="+mn-ea"/>
                <a:cs typeface="+mn-cs"/>
              </a:rPr>
              <a:t>Direct expenses:</a:t>
            </a:r>
          </a:p>
          <a:p>
            <a:pPr marL="1371600" marR="0" lvl="2" indent="-571500" algn="just"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r>
              <a:rPr kumimoji="0" lang="en-US" sz="2400" b="0" i="0" u="none" strike="noStrike" kern="1200" cap="none" spc="0" normalizeH="0" baseline="0" noProof="0" dirty="0">
                <a:ln>
                  <a:noFill/>
                </a:ln>
                <a:solidFill>
                  <a:schemeClr val="tx2"/>
                </a:solidFill>
                <a:effectLst/>
                <a:uLnTx/>
                <a:uFillTx/>
                <a:latin typeface="+mn-lt"/>
                <a:ea typeface="+mn-ea"/>
                <a:cs typeface="+mn-cs"/>
              </a:rPr>
              <a:t>Expenses connected with purchases of goods are known as </a:t>
            </a:r>
            <a:r>
              <a:rPr kumimoji="0" lang="en-US" sz="2400" b="1" i="0" u="none" strike="noStrike" kern="1200" cap="none" spc="0" normalizeH="0" baseline="0" noProof="0" dirty="0">
                <a:ln>
                  <a:noFill/>
                </a:ln>
                <a:solidFill>
                  <a:schemeClr val="tx2"/>
                </a:solidFill>
                <a:effectLst/>
                <a:uLnTx/>
                <a:uFillTx/>
                <a:latin typeface="+mn-lt"/>
                <a:ea typeface="+mn-ea"/>
                <a:cs typeface="+mn-cs"/>
              </a:rPr>
              <a:t>direct expenses</a:t>
            </a:r>
            <a:r>
              <a:rPr kumimoji="0" lang="en-US" sz="2400" b="0" i="0" u="none" strike="noStrike" kern="1200" cap="none" spc="0" normalizeH="0" baseline="0" noProof="0" dirty="0">
                <a:ln>
                  <a:noFill/>
                </a:ln>
                <a:solidFill>
                  <a:schemeClr val="tx2"/>
                </a:solidFill>
                <a:effectLst/>
                <a:uLnTx/>
                <a:uFillTx/>
                <a:latin typeface="+mn-lt"/>
                <a:ea typeface="+mn-ea"/>
                <a:cs typeface="+mn-cs"/>
              </a:rPr>
              <a:t>. For example, freight, insurance of goods in transport, carriage, wages, import duty, etc.</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5" name="~PP242.WAV">
            <a:hlinkClick r:id="" action="ppaction://media"/>
          </p:cNvPr>
          <p:cNvPicPr>
            <a:picLocks noRot="1" noChangeAspect="1"/>
          </p:cNvPicPr>
          <p:nvPr>
            <a:wavAudioFile r:embed="rId1" name="~PP242.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960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p>
        </p:txBody>
      </p:sp>
      <p:graphicFrame>
        <p:nvGraphicFramePr>
          <p:cNvPr id="2050"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r:id="rId4" imgW="8686800" imgH="4523105" progId="Excel.Chart.8">
                  <p:embed/>
                </p:oleObj>
              </mc:Choice>
              <mc:Fallback>
                <p:oleObj r:id="rId4" imgW="8686800" imgH="4523105" progId="Excel.Chart.8">
                  <p:embed/>
                  <p:pic>
                    <p:nvPicPr>
                      <p:cNvPr id="2050" name="Content Placeholder 3"/>
                      <p:cNvPicPr/>
                      <p:nvPr/>
                    </p:nvPicPr>
                    <p:blipFill>
                      <a:blip r:embed="rId5"/>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2052" name="TextBox 2"/>
          <p:cNvSpPr txBox="1"/>
          <p:nvPr/>
        </p:nvSpPr>
        <p:spPr>
          <a:xfrm>
            <a:off x="228600" y="1611313"/>
            <a:ext cx="454025" cy="369887"/>
          </a:xfrm>
          <a:prstGeom prst="rect">
            <a:avLst/>
          </a:prstGeom>
          <a:noFill/>
          <a:ln w="9525">
            <a:noFill/>
          </a:ln>
        </p:spPr>
        <p:txBody>
          <a:bodyPr>
            <a:spAutoFit/>
          </a:bodyPr>
          <a:lstStyle/>
          <a:p>
            <a:r>
              <a:rPr dirty="0">
                <a:latin typeface="Franklin Gothic Book" panose="020B0503020102020204" pitchFamily="34" charset="0"/>
              </a:rPr>
              <a:t>$</a:t>
            </a:r>
          </a:p>
        </p:txBody>
      </p:sp>
      <p:sp>
        <p:nvSpPr>
          <p:cNvPr id="2053" name="TextBox 5"/>
          <p:cNvSpPr txBox="1"/>
          <p:nvPr/>
        </p:nvSpPr>
        <p:spPr>
          <a:xfrm>
            <a:off x="4191000" y="6216650"/>
            <a:ext cx="1128713" cy="368300"/>
          </a:xfrm>
          <a:prstGeom prst="rect">
            <a:avLst/>
          </a:prstGeom>
          <a:noFill/>
          <a:ln w="9525">
            <a:noFill/>
          </a:ln>
        </p:spPr>
        <p:txBody>
          <a:bodyPr wrap="none">
            <a:spAutoFit/>
          </a:bodyPr>
          <a:lstStyle/>
          <a:p>
            <a:r>
              <a:rPr dirty="0">
                <a:latin typeface="Franklin Gothic Book" panose="020B0503020102020204" pitchFamily="34" charset="0"/>
              </a:rPr>
              <a:t>Units Sold</a:t>
            </a:r>
          </a:p>
        </p:txBody>
      </p:sp>
      <p:pic>
        <p:nvPicPr>
          <p:cNvPr id="6" name="~PP2376.WAV">
            <a:hlinkClick r:id="" action="ppaction://media"/>
          </p:cNvPr>
          <p:cNvPicPr>
            <a:picLocks noRot="1" noChangeAspect="1"/>
          </p:cNvPicPr>
          <p:nvPr>
            <a:wavAudioFile r:embed="rId1" name="~PP2376.WAV"/>
          </p:nvPr>
        </p:nvPicPr>
        <p:blipFill>
          <a:blip r:embed="rId6"/>
          <a:stretch>
            <a:fillRect/>
          </a:stretch>
        </p:blipFill>
        <p:spPr>
          <a:xfrm>
            <a:off x="8696325" y="6410325"/>
            <a:ext cx="304800" cy="304800"/>
          </a:xfrm>
          <a:prstGeom prst="rect">
            <a:avLst/>
          </a:prstGeom>
          <a:noFill/>
          <a:ln w="9525">
            <a:noFill/>
          </a:ln>
        </p:spPr>
      </p:pic>
    </p:spTree>
  </p:cSld>
  <p:clrMapOvr>
    <a:masterClrMapping/>
  </p:clrMapOvr>
  <p:transition advTm="643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p>
        </p:txBody>
      </p:sp>
      <p:graphicFrame>
        <p:nvGraphicFramePr>
          <p:cNvPr id="3074"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r:id="rId4" imgW="8686800" imgH="4523105" progId="Excel.Chart.8">
                  <p:embed/>
                </p:oleObj>
              </mc:Choice>
              <mc:Fallback>
                <p:oleObj r:id="rId4" imgW="8686800" imgH="4523105" progId="Excel.Chart.8">
                  <p:embed/>
                  <p:pic>
                    <p:nvPicPr>
                      <p:cNvPr id="3074" name="Content Placeholder 3"/>
                      <p:cNvPicPr/>
                      <p:nvPr/>
                    </p:nvPicPr>
                    <p:blipFill>
                      <a:blip r:embed="rId5"/>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3076" name="TextBox 5"/>
          <p:cNvSpPr txBox="1"/>
          <p:nvPr/>
        </p:nvSpPr>
        <p:spPr>
          <a:xfrm>
            <a:off x="4191000" y="6216650"/>
            <a:ext cx="1128713" cy="368300"/>
          </a:xfrm>
          <a:prstGeom prst="rect">
            <a:avLst/>
          </a:prstGeom>
          <a:noFill/>
          <a:ln w="9525">
            <a:noFill/>
          </a:ln>
        </p:spPr>
        <p:txBody>
          <a:bodyPr wrap="none">
            <a:spAutoFit/>
          </a:bodyPr>
          <a:lstStyle/>
          <a:p>
            <a:r>
              <a:rPr dirty="0">
                <a:latin typeface="Franklin Gothic Book" panose="020B0503020102020204" pitchFamily="34" charset="0"/>
              </a:rPr>
              <a:t>Units Sold</a:t>
            </a:r>
          </a:p>
        </p:txBody>
      </p:sp>
      <p:sp>
        <p:nvSpPr>
          <p:cNvPr id="3077" name="TextBox 8"/>
          <p:cNvSpPr txBox="1"/>
          <p:nvPr/>
        </p:nvSpPr>
        <p:spPr>
          <a:xfrm>
            <a:off x="228600" y="1611313"/>
            <a:ext cx="454025" cy="369887"/>
          </a:xfrm>
          <a:prstGeom prst="rect">
            <a:avLst/>
          </a:prstGeom>
          <a:noFill/>
          <a:ln w="9525">
            <a:noFill/>
          </a:ln>
        </p:spPr>
        <p:txBody>
          <a:bodyPr>
            <a:spAutoFit/>
          </a:bodyPr>
          <a:lstStyle/>
          <a:p>
            <a:r>
              <a:rPr dirty="0">
                <a:latin typeface="Franklin Gothic Book" panose="020B0503020102020204" pitchFamily="34" charset="0"/>
              </a:rPr>
              <a:t>$</a:t>
            </a:r>
          </a:p>
        </p:txBody>
      </p:sp>
      <p:pic>
        <p:nvPicPr>
          <p:cNvPr id="6" name="~PP1358.WAV">
            <a:hlinkClick r:id="" action="ppaction://media"/>
          </p:cNvPr>
          <p:cNvPicPr>
            <a:picLocks noRot="1" noChangeAspect="1"/>
          </p:cNvPicPr>
          <p:nvPr>
            <a:wavAudioFile r:embed="rId1" name="~PP1358.WAV"/>
          </p:nvPr>
        </p:nvPicPr>
        <p:blipFill>
          <a:blip r:embed="rId6"/>
          <a:stretch>
            <a:fillRect/>
          </a:stretch>
        </p:blipFill>
        <p:spPr>
          <a:xfrm>
            <a:off x="8696325" y="6410325"/>
            <a:ext cx="304800" cy="304800"/>
          </a:xfrm>
          <a:prstGeom prst="rect">
            <a:avLst/>
          </a:prstGeom>
          <a:noFill/>
          <a:ln w="9525">
            <a:noFill/>
          </a:ln>
        </p:spPr>
      </p:pic>
    </p:spTree>
  </p:cSld>
  <p:clrMapOvr>
    <a:masterClrMapping/>
  </p:clrMapOvr>
  <p:transition advTm="276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p>
        </p:txBody>
      </p:sp>
      <p:graphicFrame>
        <p:nvGraphicFramePr>
          <p:cNvPr id="4098"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r:id="rId4" imgW="8686800" imgH="4523105" progId="Excel.Chart.8">
                  <p:embed/>
                </p:oleObj>
              </mc:Choice>
              <mc:Fallback>
                <p:oleObj r:id="rId4" imgW="8686800" imgH="4523105" progId="Excel.Chart.8">
                  <p:embed/>
                  <p:pic>
                    <p:nvPicPr>
                      <p:cNvPr id="4098" name="Content Placeholder 3"/>
                      <p:cNvPicPr/>
                      <p:nvPr/>
                    </p:nvPicPr>
                    <p:blipFill>
                      <a:blip r:embed="rId5"/>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4100" name="TextBox 5"/>
          <p:cNvSpPr txBox="1"/>
          <p:nvPr/>
        </p:nvSpPr>
        <p:spPr>
          <a:xfrm>
            <a:off x="4191000" y="6216650"/>
            <a:ext cx="1128713" cy="368300"/>
          </a:xfrm>
          <a:prstGeom prst="rect">
            <a:avLst/>
          </a:prstGeom>
          <a:noFill/>
          <a:ln w="9525">
            <a:noFill/>
          </a:ln>
        </p:spPr>
        <p:txBody>
          <a:bodyPr wrap="none">
            <a:spAutoFit/>
          </a:bodyPr>
          <a:lstStyle/>
          <a:p>
            <a:r>
              <a:rPr dirty="0">
                <a:latin typeface="Franklin Gothic Book" panose="020B0503020102020204" pitchFamily="34" charset="0"/>
              </a:rPr>
              <a:t>Units Sold</a:t>
            </a:r>
          </a:p>
        </p:txBody>
      </p:sp>
      <p:sp>
        <p:nvSpPr>
          <p:cNvPr id="4101" name="TextBox 8"/>
          <p:cNvSpPr txBox="1"/>
          <p:nvPr/>
        </p:nvSpPr>
        <p:spPr>
          <a:xfrm>
            <a:off x="228600" y="1611313"/>
            <a:ext cx="454025" cy="369887"/>
          </a:xfrm>
          <a:prstGeom prst="rect">
            <a:avLst/>
          </a:prstGeom>
          <a:noFill/>
          <a:ln w="9525">
            <a:noFill/>
          </a:ln>
        </p:spPr>
        <p:txBody>
          <a:bodyPr>
            <a:spAutoFit/>
          </a:bodyPr>
          <a:lstStyle/>
          <a:p>
            <a:r>
              <a:rPr dirty="0">
                <a:latin typeface="Franklin Gothic Book" panose="020B0503020102020204" pitchFamily="34" charset="0"/>
              </a:rPr>
              <a:t>$</a:t>
            </a:r>
          </a:p>
        </p:txBody>
      </p:sp>
      <p:pic>
        <p:nvPicPr>
          <p:cNvPr id="6" name="~PP2742.WAV">
            <a:hlinkClick r:id="" action="ppaction://media"/>
          </p:cNvPr>
          <p:cNvPicPr>
            <a:picLocks noRot="1" noChangeAspect="1"/>
          </p:cNvPicPr>
          <p:nvPr>
            <a:wavAudioFile r:embed="rId1" name="~PP2742.WAV"/>
          </p:nvPr>
        </p:nvPicPr>
        <p:blipFill>
          <a:blip r:embed="rId6"/>
          <a:stretch>
            <a:fillRect/>
          </a:stretch>
        </p:blipFill>
        <p:spPr>
          <a:xfrm>
            <a:off x="8696325" y="6410325"/>
            <a:ext cx="304800" cy="304800"/>
          </a:xfrm>
          <a:prstGeom prst="rect">
            <a:avLst/>
          </a:prstGeom>
          <a:noFill/>
          <a:ln w="9525">
            <a:noFill/>
          </a:ln>
        </p:spPr>
      </p:pic>
    </p:spTree>
  </p:cSld>
  <p:clrMapOvr>
    <a:masterClrMapping/>
  </p:clrMapOvr>
  <p:transition advTm="133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p>
        </p:txBody>
      </p:sp>
      <p:graphicFrame>
        <p:nvGraphicFramePr>
          <p:cNvPr id="5122"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r:id="rId4" imgW="8686800" imgH="4523105" progId="Excel.Chart.8">
                  <p:embed/>
                </p:oleObj>
              </mc:Choice>
              <mc:Fallback>
                <p:oleObj r:id="rId4" imgW="8686800" imgH="4523105" progId="Excel.Chart.8">
                  <p:embed/>
                  <p:pic>
                    <p:nvPicPr>
                      <p:cNvPr id="5122" name="Content Placeholder 3"/>
                      <p:cNvPicPr/>
                      <p:nvPr/>
                    </p:nvPicPr>
                    <p:blipFill>
                      <a:blip r:embed="rId5"/>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5" name="5-Point Star 4"/>
          <p:cNvSpPr/>
          <p:nvPr/>
        </p:nvSpPr>
        <p:spPr>
          <a:xfrm>
            <a:off x="4800600" y="3200400"/>
            <a:ext cx="152400" cy="152400"/>
          </a:xfrm>
          <a:prstGeom prst="star5">
            <a:avLst/>
          </a:prstGeom>
          <a:solidFill>
            <a:srgbClr val="FF0000"/>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5" name="TextBox 2"/>
          <p:cNvSpPr txBox="1"/>
          <p:nvPr/>
        </p:nvSpPr>
        <p:spPr>
          <a:xfrm>
            <a:off x="228600" y="1611313"/>
            <a:ext cx="454025" cy="369887"/>
          </a:xfrm>
          <a:prstGeom prst="rect">
            <a:avLst/>
          </a:prstGeom>
          <a:noFill/>
          <a:ln w="9525">
            <a:noFill/>
          </a:ln>
        </p:spPr>
        <p:txBody>
          <a:bodyPr>
            <a:spAutoFit/>
          </a:bodyPr>
          <a:lstStyle/>
          <a:p>
            <a:r>
              <a:rPr dirty="0">
                <a:latin typeface="Franklin Gothic Book" panose="020B0503020102020204" pitchFamily="34" charset="0"/>
              </a:rPr>
              <a:t>$</a:t>
            </a:r>
          </a:p>
        </p:txBody>
      </p:sp>
      <p:sp>
        <p:nvSpPr>
          <p:cNvPr id="5126" name="TextBox 5"/>
          <p:cNvSpPr txBox="1"/>
          <p:nvPr/>
        </p:nvSpPr>
        <p:spPr>
          <a:xfrm>
            <a:off x="4191000" y="6216650"/>
            <a:ext cx="1128713" cy="368300"/>
          </a:xfrm>
          <a:prstGeom prst="rect">
            <a:avLst/>
          </a:prstGeom>
          <a:noFill/>
          <a:ln w="9525">
            <a:noFill/>
          </a:ln>
        </p:spPr>
        <p:txBody>
          <a:bodyPr wrap="none">
            <a:spAutoFit/>
          </a:bodyPr>
          <a:lstStyle/>
          <a:p>
            <a:r>
              <a:rPr dirty="0">
                <a:latin typeface="Franklin Gothic Book" panose="020B0503020102020204" pitchFamily="34" charset="0"/>
              </a:rPr>
              <a:t>Units Sold</a:t>
            </a:r>
          </a:p>
        </p:txBody>
      </p:sp>
      <p:pic>
        <p:nvPicPr>
          <p:cNvPr id="7" name="~PP3615.WAV">
            <a:hlinkClick r:id="" action="ppaction://media"/>
          </p:cNvPr>
          <p:cNvPicPr>
            <a:picLocks noRot="1" noChangeAspect="1"/>
          </p:cNvPicPr>
          <p:nvPr>
            <a:wavAudioFile r:embed="rId1" name="~PP3615.WAV"/>
          </p:nvPr>
        </p:nvPicPr>
        <p:blipFill>
          <a:blip r:embed="rId6"/>
          <a:stretch>
            <a:fillRect/>
          </a:stretch>
        </p:blipFill>
        <p:spPr>
          <a:xfrm>
            <a:off x="8696325" y="6410325"/>
            <a:ext cx="304800" cy="304800"/>
          </a:xfrm>
          <a:prstGeom prst="rect">
            <a:avLst/>
          </a:prstGeom>
          <a:noFill/>
          <a:ln w="9525">
            <a:noFill/>
          </a:ln>
        </p:spPr>
      </p:pic>
    </p:spTree>
  </p:cSld>
  <p:clrMapOvr>
    <a:masterClrMapping/>
  </p:clrMapOvr>
  <p:transition advTm="464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p:cNvSpPr/>
          <p:nvPr/>
        </p:nvSpPr>
        <p:spPr>
          <a:xfrm>
            <a:off x="4995081" y="2198427"/>
            <a:ext cx="1705970" cy="1078173"/>
          </a:xfrm>
          <a:custGeom>
            <a:avLst/>
            <a:gdLst>
              <a:gd name="connsiteX0" fmla="*/ 0 w 1705970"/>
              <a:gd name="connsiteY0" fmla="*/ 1078173 h 1078173"/>
              <a:gd name="connsiteX1" fmla="*/ 1705970 w 1705970"/>
              <a:gd name="connsiteY1" fmla="*/ 0 h 1078173"/>
              <a:gd name="connsiteX2" fmla="*/ 1705970 w 1705970"/>
              <a:gd name="connsiteY2" fmla="*/ 750627 h 1078173"/>
              <a:gd name="connsiteX3" fmla="*/ 0 w 1705970"/>
              <a:gd name="connsiteY3" fmla="*/ 1078173 h 1078173"/>
            </a:gdLst>
            <a:ahLst/>
            <a:cxnLst>
              <a:cxn ang="0">
                <a:pos x="connsiteX0" y="connsiteY0"/>
              </a:cxn>
              <a:cxn ang="0">
                <a:pos x="connsiteX1" y="connsiteY1"/>
              </a:cxn>
              <a:cxn ang="0">
                <a:pos x="connsiteX2" y="connsiteY2"/>
              </a:cxn>
              <a:cxn ang="0">
                <a:pos x="connsiteX3" y="connsiteY3"/>
              </a:cxn>
            </a:cxnLst>
            <a:rect l="l" t="t" r="r" b="b"/>
            <a:pathLst>
              <a:path w="1705970" h="1078173">
                <a:moveTo>
                  <a:pt x="0" y="1078173"/>
                </a:moveTo>
                <a:lnTo>
                  <a:pt x="1705970" y="0"/>
                </a:lnTo>
                <a:lnTo>
                  <a:pt x="1705970" y="750627"/>
                </a:lnTo>
                <a:lnTo>
                  <a:pt x="0" y="1078173"/>
                </a:lnTo>
                <a:close/>
              </a:path>
            </a:pathLst>
          </a:cu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p>
        </p:txBody>
      </p:sp>
      <p:graphicFrame>
        <p:nvGraphicFramePr>
          <p:cNvPr id="6146"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r:id="rId4" imgW="8686800" imgH="4523105" progId="Excel.Chart.8">
                  <p:embed/>
                </p:oleObj>
              </mc:Choice>
              <mc:Fallback>
                <p:oleObj r:id="rId4" imgW="8686800" imgH="4523105" progId="Excel.Chart.8">
                  <p:embed/>
                  <p:pic>
                    <p:nvPicPr>
                      <p:cNvPr id="6146" name="Content Placeholder 3"/>
                      <p:cNvPicPr/>
                      <p:nvPr/>
                    </p:nvPicPr>
                    <p:blipFill>
                      <a:blip r:embed="rId5"/>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5" name="5-Point Star 4"/>
          <p:cNvSpPr/>
          <p:nvPr/>
        </p:nvSpPr>
        <p:spPr>
          <a:xfrm>
            <a:off x="4800600" y="3200400"/>
            <a:ext cx="152400" cy="152400"/>
          </a:xfrm>
          <a:prstGeom prst="star5">
            <a:avLst/>
          </a:prstGeom>
          <a:solidFill>
            <a:srgbClr val="FF0000"/>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152" name="TextBox 2"/>
          <p:cNvSpPr txBox="1"/>
          <p:nvPr/>
        </p:nvSpPr>
        <p:spPr>
          <a:xfrm>
            <a:off x="228600" y="1611313"/>
            <a:ext cx="454025" cy="369887"/>
          </a:xfrm>
          <a:prstGeom prst="rect">
            <a:avLst/>
          </a:prstGeom>
          <a:noFill/>
          <a:ln w="9525">
            <a:noFill/>
          </a:ln>
        </p:spPr>
        <p:txBody>
          <a:bodyPr>
            <a:spAutoFit/>
          </a:bodyPr>
          <a:lstStyle/>
          <a:p>
            <a:r>
              <a:rPr dirty="0">
                <a:latin typeface="Franklin Gothic Book" panose="020B0503020102020204" pitchFamily="34" charset="0"/>
              </a:rPr>
              <a:t>$</a:t>
            </a:r>
          </a:p>
        </p:txBody>
      </p:sp>
      <p:sp>
        <p:nvSpPr>
          <p:cNvPr id="6153" name="TextBox 5"/>
          <p:cNvSpPr txBox="1"/>
          <p:nvPr/>
        </p:nvSpPr>
        <p:spPr>
          <a:xfrm>
            <a:off x="4191000" y="6216650"/>
            <a:ext cx="1128713" cy="368300"/>
          </a:xfrm>
          <a:prstGeom prst="rect">
            <a:avLst/>
          </a:prstGeom>
          <a:noFill/>
          <a:ln w="9525">
            <a:noFill/>
          </a:ln>
        </p:spPr>
        <p:txBody>
          <a:bodyPr wrap="none">
            <a:spAutoFit/>
          </a:bodyPr>
          <a:lstStyle/>
          <a:p>
            <a:r>
              <a:rPr dirty="0">
                <a:latin typeface="Franklin Gothic Book" panose="020B0503020102020204" pitchFamily="34" charset="0"/>
              </a:rPr>
              <a:t>Units Sold</a:t>
            </a:r>
          </a:p>
        </p:txBody>
      </p:sp>
      <p:pic>
        <p:nvPicPr>
          <p:cNvPr id="8" name="~PP356.WAV">
            <a:hlinkClick r:id="" action="ppaction://media"/>
          </p:cNvPr>
          <p:cNvPicPr>
            <a:picLocks noRot="1" noChangeAspect="1"/>
          </p:cNvPicPr>
          <p:nvPr>
            <a:wavAudioFile r:embed="rId1" name="~PP356.WAV"/>
          </p:nvPr>
        </p:nvPicPr>
        <p:blipFill>
          <a:blip r:embed="rId6"/>
          <a:stretch>
            <a:fillRect/>
          </a:stretch>
        </p:blipFill>
        <p:spPr>
          <a:xfrm>
            <a:off x="8696325" y="6410325"/>
            <a:ext cx="304800" cy="304800"/>
          </a:xfrm>
          <a:prstGeom prst="rect">
            <a:avLst/>
          </a:prstGeom>
          <a:noFill/>
          <a:ln w="9525">
            <a:noFill/>
          </a:ln>
        </p:spPr>
      </p:pic>
    </p:spTree>
  </p:cSld>
  <p:clrMapOvr>
    <a:masterClrMapping/>
  </p:clrMapOvr>
  <p:transition advTm="128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8"/>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p:cNvSpPr/>
          <p:nvPr/>
        </p:nvSpPr>
        <p:spPr>
          <a:xfrm>
            <a:off x="4995081" y="2198427"/>
            <a:ext cx="1705970" cy="1078173"/>
          </a:xfrm>
          <a:custGeom>
            <a:avLst/>
            <a:gdLst>
              <a:gd name="connsiteX0" fmla="*/ 0 w 1705970"/>
              <a:gd name="connsiteY0" fmla="*/ 1078173 h 1078173"/>
              <a:gd name="connsiteX1" fmla="*/ 1705970 w 1705970"/>
              <a:gd name="connsiteY1" fmla="*/ 0 h 1078173"/>
              <a:gd name="connsiteX2" fmla="*/ 1705970 w 1705970"/>
              <a:gd name="connsiteY2" fmla="*/ 750627 h 1078173"/>
              <a:gd name="connsiteX3" fmla="*/ 0 w 1705970"/>
              <a:gd name="connsiteY3" fmla="*/ 1078173 h 1078173"/>
            </a:gdLst>
            <a:ahLst/>
            <a:cxnLst>
              <a:cxn ang="0">
                <a:pos x="connsiteX0" y="connsiteY0"/>
              </a:cxn>
              <a:cxn ang="0">
                <a:pos x="connsiteX1" y="connsiteY1"/>
              </a:cxn>
              <a:cxn ang="0">
                <a:pos x="connsiteX2" y="connsiteY2"/>
              </a:cxn>
              <a:cxn ang="0">
                <a:pos x="connsiteX3" y="connsiteY3"/>
              </a:cxn>
            </a:cxnLst>
            <a:rect l="l" t="t" r="r" b="b"/>
            <a:pathLst>
              <a:path w="1705970" h="1078173">
                <a:moveTo>
                  <a:pt x="0" y="1078173"/>
                </a:moveTo>
                <a:lnTo>
                  <a:pt x="1705970" y="0"/>
                </a:lnTo>
                <a:lnTo>
                  <a:pt x="1705970" y="750627"/>
                </a:lnTo>
                <a:lnTo>
                  <a:pt x="0" y="1078173"/>
                </a:lnTo>
                <a:close/>
              </a:path>
            </a:pathLst>
          </a:cu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Freeform 15"/>
          <p:cNvSpPr/>
          <p:nvPr/>
        </p:nvSpPr>
        <p:spPr>
          <a:xfrm>
            <a:off x="1228725" y="3343275"/>
            <a:ext cx="3575050" cy="2238375"/>
          </a:xfrm>
          <a:custGeom>
            <a:avLst/>
            <a:gdLst>
              <a:gd name="connsiteX0" fmla="*/ 3575713 w 3575713"/>
              <a:gd name="connsiteY0" fmla="*/ 0 h 2238233"/>
              <a:gd name="connsiteX1" fmla="*/ 0 w 3575713"/>
              <a:gd name="connsiteY1" fmla="*/ 2238233 h 2238233"/>
              <a:gd name="connsiteX2" fmla="*/ 0 w 3575713"/>
              <a:gd name="connsiteY2" fmla="*/ 736980 h 2238233"/>
              <a:gd name="connsiteX3" fmla="*/ 3575713 w 3575713"/>
              <a:gd name="connsiteY3" fmla="*/ 0 h 2238233"/>
            </a:gdLst>
            <a:ahLst/>
            <a:cxnLst>
              <a:cxn ang="0">
                <a:pos x="connsiteX0" y="connsiteY0"/>
              </a:cxn>
              <a:cxn ang="0">
                <a:pos x="connsiteX1" y="connsiteY1"/>
              </a:cxn>
              <a:cxn ang="0">
                <a:pos x="connsiteX2" y="connsiteY2"/>
              </a:cxn>
              <a:cxn ang="0">
                <a:pos x="connsiteX3" y="connsiteY3"/>
              </a:cxn>
            </a:cxnLst>
            <a:rect l="l" t="t" r="r" b="b"/>
            <a:pathLst>
              <a:path w="3575713" h="2238233">
                <a:moveTo>
                  <a:pt x="3575713" y="0"/>
                </a:moveTo>
                <a:lnTo>
                  <a:pt x="0" y="2238233"/>
                </a:lnTo>
                <a:lnTo>
                  <a:pt x="0" y="736980"/>
                </a:lnTo>
                <a:lnTo>
                  <a:pt x="3575713" y="0"/>
                </a:lnTo>
                <a:close/>
              </a:path>
            </a:pathLst>
          </a:cu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Graphic Depiction of Breakeven</a:t>
            </a:r>
          </a:p>
        </p:txBody>
      </p:sp>
      <p:graphicFrame>
        <p:nvGraphicFramePr>
          <p:cNvPr id="7170" name="Content Placeholder 3"/>
          <p:cNvGraphicFramePr>
            <a:graphicFrameLocks noGrp="1"/>
          </p:cNvGraphicFramePr>
          <p:nvPr>
            <p:ph idx="1"/>
          </p:nvPr>
        </p:nvGraphicFramePr>
        <p:xfrm>
          <a:off x="304800" y="1554163"/>
          <a:ext cx="8686800" cy="4525962"/>
        </p:xfrm>
        <a:graphic>
          <a:graphicData uri="http://schemas.openxmlformats.org/presentationml/2006/ole">
            <mc:AlternateContent xmlns:mc="http://schemas.openxmlformats.org/markup-compatibility/2006">
              <mc:Choice xmlns:v="urn:schemas-microsoft-com:vml" Requires="v">
                <p:oleObj r:id="rId4" imgW="8686800" imgH="4523105" progId="Excel.Chart.8">
                  <p:embed/>
                </p:oleObj>
              </mc:Choice>
              <mc:Fallback>
                <p:oleObj r:id="rId4" imgW="8686800" imgH="4523105" progId="Excel.Chart.8">
                  <p:embed/>
                  <p:pic>
                    <p:nvPicPr>
                      <p:cNvPr id="7170" name="Content Placeholder 3"/>
                      <p:cNvPicPr/>
                      <p:nvPr/>
                    </p:nvPicPr>
                    <p:blipFill>
                      <a:blip r:embed="rId5"/>
                      <a:srcRect/>
                      <a:stretch>
                        <a:fillRect/>
                      </a:stretch>
                    </p:blipFill>
                    <p:spPr>
                      <a:xfrm>
                        <a:off x="304800" y="1554163"/>
                        <a:ext cx="8686800" cy="4525962"/>
                      </a:xfrm>
                      <a:prstGeom prst="rect">
                        <a:avLst/>
                      </a:prstGeom>
                      <a:noFill/>
                      <a:ln w="38100">
                        <a:miter/>
                      </a:ln>
                    </p:spPr>
                  </p:pic>
                </p:oleObj>
              </mc:Fallback>
            </mc:AlternateContent>
          </a:graphicData>
        </a:graphic>
      </p:graphicFrame>
      <p:sp>
        <p:nvSpPr>
          <p:cNvPr id="5" name="5-Point Star 4"/>
          <p:cNvSpPr/>
          <p:nvPr/>
        </p:nvSpPr>
        <p:spPr>
          <a:xfrm>
            <a:off x="4800600" y="3200400"/>
            <a:ext cx="152400" cy="152400"/>
          </a:xfrm>
          <a:prstGeom prst="star5">
            <a:avLst/>
          </a:prstGeom>
          <a:solidFill>
            <a:srgbClr val="FF0000"/>
          </a:solidFill>
          <a:ln w="317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177" name="TextBox 2"/>
          <p:cNvSpPr txBox="1"/>
          <p:nvPr/>
        </p:nvSpPr>
        <p:spPr>
          <a:xfrm>
            <a:off x="228600" y="1611313"/>
            <a:ext cx="454025" cy="369887"/>
          </a:xfrm>
          <a:prstGeom prst="rect">
            <a:avLst/>
          </a:prstGeom>
          <a:noFill/>
          <a:ln w="9525">
            <a:noFill/>
          </a:ln>
        </p:spPr>
        <p:txBody>
          <a:bodyPr>
            <a:spAutoFit/>
          </a:bodyPr>
          <a:lstStyle/>
          <a:p>
            <a:r>
              <a:rPr dirty="0">
                <a:latin typeface="Franklin Gothic Book" panose="020B0503020102020204" pitchFamily="34" charset="0"/>
              </a:rPr>
              <a:t>$</a:t>
            </a:r>
          </a:p>
        </p:txBody>
      </p:sp>
      <p:sp>
        <p:nvSpPr>
          <p:cNvPr id="7178" name="TextBox 5"/>
          <p:cNvSpPr txBox="1"/>
          <p:nvPr/>
        </p:nvSpPr>
        <p:spPr>
          <a:xfrm>
            <a:off x="4191000" y="6216650"/>
            <a:ext cx="1128713" cy="368300"/>
          </a:xfrm>
          <a:prstGeom prst="rect">
            <a:avLst/>
          </a:prstGeom>
          <a:noFill/>
          <a:ln w="9525">
            <a:noFill/>
          </a:ln>
        </p:spPr>
        <p:txBody>
          <a:bodyPr wrap="none">
            <a:spAutoFit/>
          </a:bodyPr>
          <a:lstStyle/>
          <a:p>
            <a:r>
              <a:rPr dirty="0">
                <a:latin typeface="Franklin Gothic Book" panose="020B0503020102020204" pitchFamily="34" charset="0"/>
              </a:rPr>
              <a:t>Units Sold</a:t>
            </a:r>
          </a:p>
        </p:txBody>
      </p:sp>
      <p:pic>
        <p:nvPicPr>
          <p:cNvPr id="9" name="~PP3460.WAV">
            <a:hlinkClick r:id="" action="ppaction://media"/>
          </p:cNvPr>
          <p:cNvPicPr>
            <a:picLocks noRot="1" noChangeAspect="1"/>
          </p:cNvPicPr>
          <p:nvPr>
            <a:wavAudioFile r:embed="rId1" name="~PP3460.WAV"/>
          </p:nvPr>
        </p:nvPicPr>
        <p:blipFill>
          <a:blip r:embed="rId6"/>
          <a:stretch>
            <a:fillRect/>
          </a:stretch>
        </p:blipFill>
        <p:spPr>
          <a:xfrm>
            <a:off x="8696325" y="6410325"/>
            <a:ext cx="304800" cy="304800"/>
          </a:xfrm>
          <a:prstGeom prst="rect">
            <a:avLst/>
          </a:prstGeom>
          <a:noFill/>
          <a:ln w="9525">
            <a:noFill/>
          </a:ln>
        </p:spPr>
      </p:pic>
    </p:spTree>
  </p:cSld>
  <p:clrMapOvr>
    <a:masterClrMapping/>
  </p:clrMapOvr>
  <p:transition advTm="109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9"/>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Content Placeholder 2"/>
          <p:cNvSpPr>
            <a:spLocks noGrp="1"/>
          </p:cNvSpPr>
          <p:nvPr>
            <p:ph idx="1"/>
          </p:nvPr>
        </p:nvSpPr>
        <p:spPr>
          <a:ln/>
        </p:spPr>
        <p:txBody>
          <a:bodyPr vert="horz" wrap="square" lIns="91440" tIns="45720" rIns="91440" bIns="45720" anchor="t" anchorCtr="0"/>
          <a:lstStyle/>
          <a:p>
            <a:pPr eaLnBrk="1" hangingPunct="1"/>
            <a:r>
              <a:rPr dirty="0"/>
              <a:t>The total sales revenue (</a:t>
            </a:r>
            <a:r>
              <a:rPr i="1" dirty="0"/>
              <a:t>S) of the firm is given by the following formula:</a:t>
            </a:r>
          </a:p>
          <a:p>
            <a:pPr eaLnBrk="1" hangingPunct="1"/>
            <a:r>
              <a:rPr i="1" dirty="0"/>
              <a:t>S = s x Q</a:t>
            </a:r>
          </a:p>
          <a:p>
            <a:pPr eaLnBrk="1" hangingPunct="1"/>
            <a:r>
              <a:rPr dirty="0"/>
              <a:t>The total cost of the firm for a given production volume is given as</a:t>
            </a:r>
          </a:p>
          <a:p>
            <a:pPr eaLnBrk="1" hangingPunct="1">
              <a:buNone/>
            </a:pPr>
            <a:r>
              <a:rPr i="1" dirty="0"/>
              <a:t>     TC = Total variable cost + Fixed cost</a:t>
            </a:r>
          </a:p>
          <a:p>
            <a:pPr eaLnBrk="1" hangingPunct="1">
              <a:buNone/>
            </a:pPr>
            <a:r>
              <a:rPr dirty="0"/>
              <a:t>      TC= </a:t>
            </a:r>
            <a:r>
              <a:rPr i="1" dirty="0"/>
              <a:t>TVC+ TFC</a:t>
            </a:r>
            <a:endParaRPr dirty="0"/>
          </a:p>
        </p:txBody>
      </p:sp>
      <p:pic>
        <p:nvPicPr>
          <p:cNvPr id="3" name="~PP1058.WAV">
            <a:hlinkClick r:id="" action="ppaction://media"/>
          </p:cNvPr>
          <p:cNvPicPr>
            <a:picLocks noRot="1" noChangeAspect="1"/>
          </p:cNvPicPr>
          <p:nvPr>
            <a:wavAudioFile r:embed="rId1" name="~PP1058.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464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en-US" sz="3600" b="0" i="0" u="none" strike="noStrike" kern="1200" cap="all" spc="0" normalizeH="0" baseline="0" noProof="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6867" name="Content Placeholder 2"/>
          <p:cNvSpPr>
            <a:spLocks noGrp="1"/>
          </p:cNvSpPr>
          <p:nvPr>
            <p:ph idx="1"/>
          </p:nvPr>
        </p:nvSpPr>
        <p:spPr>
          <a:ln/>
        </p:spPr>
        <p:txBody>
          <a:bodyPr vert="horz" wrap="square" lIns="91440" tIns="45720" rIns="91440" bIns="45720" anchor="t" anchorCtr="0"/>
          <a:lstStyle/>
          <a:p>
            <a:pPr eaLnBrk="1" hangingPunct="1"/>
            <a:r>
              <a:rPr dirty="0"/>
              <a:t>For any production quantity which is more than the break-even quantity, the total revenue will be more than the total cost. Hence, the firm will be making profit.</a:t>
            </a:r>
          </a:p>
          <a:p>
            <a:pPr eaLnBrk="1" hangingPunct="1"/>
            <a:r>
              <a:rPr dirty="0"/>
              <a:t>Profit = Sales – (Fixed cost + Variable costs)</a:t>
            </a:r>
          </a:p>
          <a:p>
            <a:pPr eaLnBrk="1" hangingPunct="1"/>
            <a:r>
              <a:rPr lang="pt-BR" altLang="x-none" dirty="0"/>
              <a:t>= </a:t>
            </a:r>
            <a:r>
              <a:rPr lang="pt-BR" altLang="x-none" i="1" dirty="0"/>
              <a:t>s X Q – (FC + VC)</a:t>
            </a:r>
            <a:endParaRPr dirty="0"/>
          </a:p>
        </p:txBody>
      </p:sp>
      <p:pic>
        <p:nvPicPr>
          <p:cNvPr id="4" name="~PP4083.WAV">
            <a:hlinkClick r:id="" action="ppaction://media"/>
          </p:cNvPr>
          <p:cNvPicPr>
            <a:picLocks noRot="1" noChangeAspect="1"/>
          </p:cNvPicPr>
          <p:nvPr>
            <a:wavAudioFile r:embed="rId1" name="~PP4083.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436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fontScale="90000"/>
          </a:bodyPr>
          <a:lstStyle/>
          <a:p>
            <a:pPr marL="0" marR="0" lvl="0" indent="0" algn="just" defTabSz="914400" rtl="0" eaLnBrk="1" fontAlgn="auto" latinLnBrk="0" hangingPunct="1">
              <a:lnSpc>
                <a:spcPct val="100000"/>
              </a:lnSpc>
              <a:spcBef>
                <a:spcPct val="0"/>
              </a:spcBef>
              <a:spcAft>
                <a:spcPts val="0"/>
              </a:spcAft>
              <a:buClrTx/>
              <a:buSzTx/>
              <a:buFontTx/>
              <a:buNone/>
              <a:defRPr/>
            </a:pPr>
            <a:r>
              <a:rPr kumimoji="0" lang="en-US" sz="2000" b="1" i="0" u="none" strike="noStrike" kern="1200" cap="all" spc="0" normalizeH="0" baseline="0" noProof="0" dirty="0">
                <a:ln>
                  <a:noFill/>
                </a:ln>
                <a:solidFill>
                  <a:schemeClr val="bg2">
                    <a:lumMod val="50000"/>
                  </a:schemeClr>
                </a:solidFill>
                <a:effectLst>
                  <a:reflection blurRad="12700" stA="48000" endA="300" endPos="55000" dir="5400000" sy="-90000" algn="bl" rotWithShape="0"/>
                </a:effectLst>
                <a:uLnTx/>
                <a:uFillTx/>
                <a:latin typeface="Arial" panose="020B0604020202020204" pitchFamily="34" charset="0"/>
                <a:ea typeface="+mj-ea"/>
                <a:cs typeface="Arial" panose="020B0604020202020204" pitchFamily="34" charset="0"/>
              </a:rPr>
              <a:t>Example</a:t>
            </a:r>
            <a:br>
              <a:rPr kumimoji="0" lang="en-US" sz="2000" b="1" i="0" u="none" strike="noStrike" kern="1200" cap="all" spc="0" normalizeH="0" baseline="0" noProof="0" dirty="0">
                <a:ln>
                  <a:noFill/>
                </a:ln>
                <a:solidFill>
                  <a:schemeClr val="bg2">
                    <a:lumMod val="50000"/>
                  </a:schemeClr>
                </a:solidFill>
                <a:effectLst>
                  <a:reflection blurRad="12700" stA="48000" endA="300" endPos="55000" dir="5400000" sy="-90000" algn="bl" rotWithShape="0"/>
                </a:effectLst>
                <a:uLnTx/>
                <a:uFillTx/>
                <a:latin typeface="Arial" panose="020B0604020202020204" pitchFamily="34" charset="0"/>
                <a:ea typeface="+mj-ea"/>
                <a:cs typeface="Arial" panose="020B0604020202020204" pitchFamily="34" charset="0"/>
              </a:rPr>
            </a:br>
            <a:r>
              <a:rPr kumimoji="0" lang="en-US" sz="1300" b="1"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Times New Roman" panose="02020603050405020304" pitchFamily="18" charset="0"/>
                <a:ea typeface="+mj-ea"/>
                <a:cs typeface="Times New Roman" panose="02020603050405020304" pitchFamily="18" charset="0"/>
              </a:rPr>
              <a:t>Find out the total cost and Sales of the firm and also find out the profit of the firm when the price of product is $45, and also describe it diagrammatically where break even point is equal to zero.</a:t>
            </a:r>
          </a:p>
        </p:txBody>
      </p:sp>
      <p:graphicFrame>
        <p:nvGraphicFramePr>
          <p:cNvPr id="4" name="Content Placeholder 4"/>
          <p:cNvGraphicFramePr>
            <a:graphicFrameLocks noGrp="1"/>
          </p:cNvGraphicFramePr>
          <p:nvPr>
            <p:ph idx="1"/>
          </p:nvPr>
        </p:nvGraphicFramePr>
        <p:xfrm>
          <a:off x="304800" y="1600200"/>
          <a:ext cx="8686800" cy="4391672"/>
        </p:xfrm>
        <a:graphic>
          <a:graphicData uri="http://schemas.openxmlformats.org/drawingml/2006/table">
            <a:tbl>
              <a:tblPr firstRow="1" bandRow="1">
                <a:tableStyleId>{5C22544A-7EE6-4342-B048-85BDC9FD1C3A}</a:tableStyleId>
              </a:tblPr>
              <a:tblGrid>
                <a:gridCol w="2895600">
                  <a:extLst>
                    <a:ext uri="{9D8B030D-6E8A-4147-A177-3AD203B41FA5}">
                      <a16:colId xmlns:a16="http://schemas.microsoft.com/office/drawing/2014/main" val="20000"/>
                    </a:ext>
                  </a:extLst>
                </a:gridCol>
                <a:gridCol w="2895600">
                  <a:extLst>
                    <a:ext uri="{9D8B030D-6E8A-4147-A177-3AD203B41FA5}">
                      <a16:colId xmlns:a16="http://schemas.microsoft.com/office/drawing/2014/main" val="20001"/>
                    </a:ext>
                  </a:extLst>
                </a:gridCol>
                <a:gridCol w="2895600">
                  <a:extLst>
                    <a:ext uri="{9D8B030D-6E8A-4147-A177-3AD203B41FA5}">
                      <a16:colId xmlns:a16="http://schemas.microsoft.com/office/drawing/2014/main" val="20002"/>
                    </a:ext>
                  </a:extLst>
                </a:gridCol>
              </a:tblGrid>
              <a:tr h="251692">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Total Output</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Total Variable cost </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dirty="0">
                          <a:latin typeface="Calibri" panose="020F0502020204030204"/>
                          <a:ea typeface="Times New Roman" panose="02020603050405020304"/>
                          <a:cs typeface="Times New Roman" panose="02020603050405020304"/>
                        </a:rPr>
                        <a:t>Total Fixed cost </a:t>
                      </a:r>
                    </a:p>
                  </a:txBody>
                  <a:tcPr marL="68580" marR="68580" marT="0" marB="0"/>
                </a:tc>
                <a:extLst>
                  <a:ext uri="{0D108BD9-81ED-4DB2-BD59-A6C34878D82A}">
                    <a16:rowId xmlns:a16="http://schemas.microsoft.com/office/drawing/2014/main" val="10000"/>
                  </a:ext>
                </a:extLst>
              </a:tr>
              <a:tr h="413998">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1.0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50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dirty="0">
                          <a:latin typeface="Calibri" panose="020F0502020204030204"/>
                          <a:ea typeface="Times New Roman" panose="02020603050405020304"/>
                          <a:cs typeface="Times New Roman" panose="02020603050405020304"/>
                        </a:rPr>
                        <a:t>100</a:t>
                      </a:r>
                    </a:p>
                  </a:txBody>
                  <a:tcPr marL="68580" marR="68580" marT="0" marB="0"/>
                </a:tc>
                <a:extLst>
                  <a:ext uri="{0D108BD9-81ED-4DB2-BD59-A6C34878D82A}">
                    <a16:rowId xmlns:a16="http://schemas.microsoft.com/office/drawing/2014/main" val="10001"/>
                  </a:ext>
                </a:extLst>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3.0</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80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extLst>
                  <a:ext uri="{0D108BD9-81ED-4DB2-BD59-A6C34878D82A}">
                    <a16:rowId xmlns:a16="http://schemas.microsoft.com/office/drawing/2014/main" val="10002"/>
                  </a:ext>
                </a:extLst>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4.8</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extLst>
                  <a:ext uri="{0D108BD9-81ED-4DB2-BD59-A6C34878D82A}">
                    <a16:rowId xmlns:a16="http://schemas.microsoft.com/office/drawing/2014/main" val="10003"/>
                  </a:ext>
                </a:extLst>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6.5</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110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extLst>
                  <a:ext uri="{0D108BD9-81ED-4DB2-BD59-A6C34878D82A}">
                    <a16:rowId xmlns:a16="http://schemas.microsoft.com/office/drawing/2014/main" val="10004"/>
                  </a:ext>
                </a:extLst>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8.1</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130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extLst>
                  <a:ext uri="{0D108BD9-81ED-4DB2-BD59-A6C34878D82A}">
                    <a16:rowId xmlns:a16="http://schemas.microsoft.com/office/drawing/2014/main" val="10005"/>
                  </a:ext>
                </a:extLst>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9.6</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160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extLst>
                  <a:ext uri="{0D108BD9-81ED-4DB2-BD59-A6C34878D82A}">
                    <a16:rowId xmlns:a16="http://schemas.microsoft.com/office/drawing/2014/main" val="10006"/>
                  </a:ext>
                </a:extLst>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10.8</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200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extLst>
                  <a:ext uri="{0D108BD9-81ED-4DB2-BD59-A6C34878D82A}">
                    <a16:rowId xmlns:a16="http://schemas.microsoft.com/office/drawing/2014/main" val="10007"/>
                  </a:ext>
                </a:extLst>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11.6</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250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extLst>
                  <a:ext uri="{0D108BD9-81ED-4DB2-BD59-A6C34878D82A}">
                    <a16:rowId xmlns:a16="http://schemas.microsoft.com/office/drawing/2014/main" val="10008"/>
                  </a:ext>
                </a:extLst>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12.0</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310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a:latin typeface="Calibri" panose="020F0502020204030204"/>
                          <a:ea typeface="Times New Roman" panose="02020603050405020304"/>
                          <a:cs typeface="Times New Roman" panose="02020603050405020304"/>
                        </a:rPr>
                        <a:t>100</a:t>
                      </a:r>
                      <a:endParaRPr lang="en-US" sz="1100" dirty="0">
                        <a:latin typeface="Calibri" panose="020F0502020204030204"/>
                        <a:ea typeface="Times New Roman" panose="02020603050405020304"/>
                        <a:cs typeface="Times New Roman" panose="02020603050405020304"/>
                      </a:endParaRPr>
                    </a:p>
                  </a:txBody>
                  <a:tcPr marL="68580" marR="68580" marT="0" marB="0"/>
                </a:tc>
                <a:extLst>
                  <a:ext uri="{0D108BD9-81ED-4DB2-BD59-A6C34878D82A}">
                    <a16:rowId xmlns:a16="http://schemas.microsoft.com/office/drawing/2014/main" val="10009"/>
                  </a:ext>
                </a:extLst>
              </a:tr>
              <a:tr h="413998">
                <a:tc>
                  <a:txBody>
                    <a:bodyPr/>
                    <a:lstStyle/>
                    <a:p>
                      <a:pPr marL="0" marR="0" algn="ctr">
                        <a:lnSpc>
                          <a:spcPct val="150000"/>
                        </a:lnSpc>
                        <a:spcBef>
                          <a:spcPts val="0"/>
                        </a:spcBef>
                        <a:spcAft>
                          <a:spcPts val="0"/>
                        </a:spcAft>
                      </a:pPr>
                      <a:r>
                        <a:rPr lang="en-US" sz="1100" b="1">
                          <a:latin typeface="Calibri" panose="020F0502020204030204"/>
                          <a:ea typeface="Times New Roman" panose="02020603050405020304"/>
                          <a:cs typeface="Times New Roman" panose="02020603050405020304"/>
                        </a:rPr>
                        <a:t>11.7</a:t>
                      </a:r>
                      <a:endParaRPr lang="en-US" sz="110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b="1" dirty="0">
                          <a:latin typeface="Calibri" panose="020F0502020204030204"/>
                          <a:ea typeface="Times New Roman" panose="02020603050405020304"/>
                          <a:cs typeface="Times New Roman" panose="02020603050405020304"/>
                        </a:rPr>
                        <a:t>380</a:t>
                      </a:r>
                      <a:endParaRPr lang="en-US" sz="1100" dirty="0">
                        <a:latin typeface="Calibri" panose="020F0502020204030204"/>
                        <a:ea typeface="Times New Roman" panose="02020603050405020304"/>
                        <a:cs typeface="Times New Roman" panose="02020603050405020304"/>
                      </a:endParaRPr>
                    </a:p>
                  </a:txBody>
                  <a:tcPr marL="68580" marR="68580" marT="0" marB="0"/>
                </a:tc>
                <a:tc>
                  <a:txBody>
                    <a:bodyPr/>
                    <a:lstStyle/>
                    <a:p>
                      <a:pPr marL="0" marR="0" algn="ctr">
                        <a:lnSpc>
                          <a:spcPct val="150000"/>
                        </a:lnSpc>
                        <a:spcBef>
                          <a:spcPts val="0"/>
                        </a:spcBef>
                        <a:spcAft>
                          <a:spcPts val="0"/>
                        </a:spcAft>
                      </a:pPr>
                      <a:r>
                        <a:rPr lang="en-US" sz="1100" dirty="0">
                          <a:latin typeface="Calibri" panose="020F0502020204030204"/>
                          <a:ea typeface="Times New Roman" panose="02020603050405020304"/>
                          <a:cs typeface="Times New Roman" panose="02020603050405020304"/>
                        </a:rPr>
                        <a:t>100</a:t>
                      </a:r>
                    </a:p>
                  </a:txBody>
                  <a:tcPr marL="68580" marR="68580" marT="0" marB="0"/>
                </a:tc>
                <a:extLst>
                  <a:ext uri="{0D108BD9-81ED-4DB2-BD59-A6C34878D82A}">
                    <a16:rowId xmlns:a16="http://schemas.microsoft.com/office/drawing/2014/main" val="10010"/>
                  </a:ext>
                </a:extLst>
              </a:tr>
            </a:tbl>
          </a:graphicData>
        </a:graphic>
      </p:graphicFrame>
      <p:pic>
        <p:nvPicPr>
          <p:cNvPr id="5" name="~PP4071.WAV">
            <a:hlinkClick r:id="" action="ppaction://media"/>
          </p:cNvPr>
          <p:cNvPicPr>
            <a:picLocks noRot="1" noChangeAspect="1"/>
          </p:cNvPicPr>
          <p:nvPr>
            <a:wavAudioFile r:embed="rId1" name="~PP4071.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1348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fontScale="90000"/>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Times New Roman" panose="02020603050405020304" pitchFamily="18" charset="0"/>
                <a:ea typeface="+mj-ea"/>
                <a:cs typeface="Times New Roman" panose="02020603050405020304" pitchFamily="18" charset="0"/>
              </a:rPr>
              <a:t>break-even quantity and break-even sales quantity</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38915" name="Content Placeholder 2"/>
          <p:cNvSpPr>
            <a:spLocks noGrp="1"/>
          </p:cNvSpPr>
          <p:nvPr>
            <p:ph idx="1"/>
          </p:nvPr>
        </p:nvSpPr>
        <p:spPr>
          <a:ln/>
        </p:spPr>
        <p:txBody>
          <a:bodyPr vert="horz" wrap="square" lIns="91440" tIns="45720" rIns="91440" bIns="45720" anchor="t" anchorCtr="0"/>
          <a:lstStyle/>
          <a:p>
            <a:r>
              <a:rPr b="1" dirty="0"/>
              <a:t>Break</a:t>
            </a:r>
            <a:r>
              <a:rPr dirty="0"/>
              <a:t>-</a:t>
            </a:r>
            <a:r>
              <a:rPr b="1" dirty="0"/>
              <a:t>even quantity</a:t>
            </a:r>
            <a:r>
              <a:rPr dirty="0"/>
              <a:t> refers to the number of units a Firm must sell to cover all its costs.</a:t>
            </a:r>
          </a:p>
          <a:p>
            <a:r>
              <a:rPr b="1" dirty="0"/>
              <a:t>Break even sales </a:t>
            </a:r>
            <a:r>
              <a:rPr dirty="0"/>
              <a:t>a sales with no profit or loss, also called </a:t>
            </a:r>
            <a:r>
              <a:rPr i="1" dirty="0"/>
              <a:t>breakeven point</a:t>
            </a:r>
            <a:r>
              <a:rPr dirty="0"/>
              <a:t>. It is the sales volume, in </a:t>
            </a:r>
            <a:r>
              <a:rPr i="1" dirty="0"/>
              <a:t>units </a:t>
            </a:r>
            <a:r>
              <a:rPr dirty="0"/>
              <a:t>or in </a:t>
            </a:r>
            <a:r>
              <a:rPr i="1" dirty="0"/>
              <a:t>rupees</a:t>
            </a:r>
            <a:r>
              <a:rPr dirty="0"/>
              <a:t>, where total sales revenue equals total costs. Thus, zero profit results.</a:t>
            </a:r>
          </a:p>
          <a:p>
            <a:endParaRPr dirty="0"/>
          </a:p>
        </p:txBody>
      </p:sp>
      <p:pic>
        <p:nvPicPr>
          <p:cNvPr id="4" name="~PP3506.WAV">
            <a:hlinkClick r:id="" action="ppaction://media"/>
          </p:cNvPr>
          <p:cNvPicPr>
            <a:picLocks noRot="1" noChangeAspect="1"/>
          </p:cNvPicPr>
          <p:nvPr>
            <a:wavAudioFile r:embed="rId1" name="~PP3506.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891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Element of cost </a:t>
            </a: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a:bodyPr>
          <a:lstStyle/>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None/>
              <a:defRPr/>
            </a:pPr>
            <a:r>
              <a:rPr kumimoji="0" lang="en-US" sz="3200" b="0" i="0" u="none" strike="noStrike" kern="1200" cap="none" spc="0" normalizeH="0" baseline="0" noProof="0" dirty="0">
                <a:ln>
                  <a:noFill/>
                </a:ln>
                <a:solidFill>
                  <a:schemeClr val="tx2"/>
                </a:solidFill>
                <a:effectLst/>
                <a:uLnTx/>
                <a:uFillTx/>
                <a:latin typeface="+mn-lt"/>
                <a:ea typeface="+mn-ea"/>
                <a:cs typeface="+mn-cs"/>
              </a:rPr>
              <a:t>Cost can be broadly classified into: </a:t>
            </a:r>
          </a:p>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romanUcPeriod"/>
              <a:defRPr/>
            </a:pPr>
            <a:r>
              <a:rPr kumimoji="0" lang="en-US" sz="3200" b="0" i="1" u="none" strike="noStrike" kern="1200" cap="none" spc="0" normalizeH="0" baseline="0" noProof="0" dirty="0">
                <a:ln>
                  <a:noFill/>
                </a:ln>
                <a:solidFill>
                  <a:schemeClr val="tx2"/>
                </a:solidFill>
                <a:effectLst/>
                <a:uLnTx/>
                <a:uFillTx/>
                <a:latin typeface="+mn-lt"/>
                <a:ea typeface="+mn-ea"/>
                <a:cs typeface="+mn-cs"/>
              </a:rPr>
              <a:t>variable cost and </a:t>
            </a:r>
          </a:p>
          <a:p>
            <a:pPr marL="571500" marR="0" lvl="0" indent="-571500" algn="l" defTabSz="914400" rtl="0" eaLnBrk="1" fontAlgn="auto" latinLnBrk="0" hangingPunct="1">
              <a:lnSpc>
                <a:spcPct val="100000"/>
              </a:lnSpc>
              <a:spcBef>
                <a:spcPct val="20000"/>
              </a:spcBef>
              <a:spcAft>
                <a:spcPts val="0"/>
              </a:spcAft>
              <a:buClr>
                <a:schemeClr val="accent1"/>
              </a:buClr>
              <a:buSzPct val="70000"/>
              <a:buFont typeface="+mj-lt"/>
              <a:buAutoNum type="romanUcPeriod"/>
              <a:defRPr/>
            </a:pPr>
            <a:r>
              <a:rPr kumimoji="0" lang="en-US" sz="3200" b="0" i="1" u="none" strike="noStrike" kern="1200" cap="none" spc="0" normalizeH="0" baseline="0" noProof="0" dirty="0">
                <a:ln>
                  <a:noFill/>
                </a:ln>
                <a:solidFill>
                  <a:schemeClr val="tx2"/>
                </a:solidFill>
                <a:effectLst/>
                <a:uLnTx/>
                <a:uFillTx/>
                <a:latin typeface="+mn-lt"/>
                <a:ea typeface="+mn-ea"/>
                <a:cs typeface="+mn-cs"/>
              </a:rPr>
              <a:t>overhead cost. </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panose="05000000000000000000" pitchFamily="2" charset="2"/>
              <a:buChar char="Ø"/>
              <a:defRPr/>
            </a:pPr>
            <a:r>
              <a:rPr kumimoji="0" lang="en-US" sz="3200" b="0" i="1" u="none" strike="noStrike" kern="1200" cap="none" spc="0" normalizeH="0" baseline="0" noProof="0" dirty="0">
                <a:ln>
                  <a:noFill/>
                </a:ln>
                <a:solidFill>
                  <a:schemeClr val="tx2"/>
                </a:solidFill>
                <a:effectLst/>
                <a:uLnTx/>
                <a:uFillTx/>
                <a:latin typeface="+mn-lt"/>
                <a:ea typeface="+mn-ea"/>
                <a:cs typeface="+mn-cs"/>
              </a:rPr>
              <a:t>Variable </a:t>
            </a:r>
            <a:r>
              <a:rPr kumimoji="0" lang="en-US" sz="3200" b="0" i="0" u="none" strike="noStrike" kern="1200" cap="none" spc="0" normalizeH="0" baseline="0" noProof="0" dirty="0">
                <a:ln>
                  <a:noFill/>
                </a:ln>
                <a:solidFill>
                  <a:schemeClr val="tx2"/>
                </a:solidFill>
                <a:effectLst/>
                <a:uLnTx/>
                <a:uFillTx/>
                <a:latin typeface="+mn-lt"/>
                <a:ea typeface="+mn-ea"/>
                <a:cs typeface="+mn-cs"/>
              </a:rPr>
              <a:t>cost varies with the volume of production, while, </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panose="05000000000000000000" pitchFamily="2" charset="2"/>
              <a:buChar char="Ø"/>
              <a:defRPr/>
            </a:pPr>
            <a:r>
              <a:rPr kumimoji="0" lang="en-US" sz="3200" b="0" i="0" u="none" strike="noStrike" kern="1200" cap="none" spc="0" normalizeH="0" baseline="0" noProof="0" dirty="0">
                <a:ln>
                  <a:noFill/>
                </a:ln>
                <a:solidFill>
                  <a:schemeClr val="tx2"/>
                </a:solidFill>
                <a:effectLst/>
                <a:uLnTx/>
                <a:uFillTx/>
                <a:latin typeface="+mn-lt"/>
                <a:ea typeface="+mn-ea"/>
                <a:cs typeface="+mn-cs"/>
              </a:rPr>
              <a:t>overhead cost is fixed, irrespective of the production volume.</a:t>
            </a:r>
          </a:p>
        </p:txBody>
      </p:sp>
      <p:pic>
        <p:nvPicPr>
          <p:cNvPr id="4" name="~PP3804.WAV">
            <a:hlinkClick r:id="" action="ppaction://media"/>
          </p:cNvPr>
          <p:cNvPicPr>
            <a:picLocks noRot="1" noChangeAspect="1"/>
          </p:cNvPicPr>
          <p:nvPr>
            <a:wavAudioFile r:embed="rId1" name="~PP3804.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318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just" defTabSz="914400" rtl="0" eaLnBrk="1" fontAlgn="auto" latinLnBrk="0" hangingPunct="1">
              <a:lnSpc>
                <a:spcPct val="100000"/>
              </a:lnSpc>
              <a:spcBef>
                <a:spcPct val="0"/>
              </a:spcBef>
              <a:spcAft>
                <a:spcPts val="0"/>
              </a:spcAft>
              <a:buClrTx/>
              <a:buSzTx/>
              <a:buFontTx/>
              <a:buNone/>
              <a:defRPr/>
            </a:pPr>
            <a:r>
              <a:rPr kumimoji="0" lang="en-US" sz="24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Times New Roman" panose="02020603050405020304" pitchFamily="18" charset="0"/>
                <a:ea typeface="+mj-ea"/>
                <a:cs typeface="Times New Roman" panose="02020603050405020304" pitchFamily="18" charset="0"/>
              </a:rPr>
              <a:t>The formulae to find the break-even quantity and break-even sales quantity:</a:t>
            </a:r>
          </a:p>
        </p:txBody>
      </p:sp>
      <p:pic>
        <p:nvPicPr>
          <p:cNvPr id="39939" name="Picture 3"/>
          <p:cNvPicPr>
            <a:picLocks noGrp="1" noChangeAspect="1"/>
          </p:cNvPicPr>
          <p:nvPr>
            <p:ph idx="1"/>
          </p:nvPr>
        </p:nvPicPr>
        <p:blipFill>
          <a:blip r:embed="rId3"/>
          <a:srcRect/>
          <a:stretch>
            <a:fillRect/>
          </a:stretch>
        </p:blipFill>
        <p:spPr>
          <a:xfrm>
            <a:off x="1924050" y="2678113"/>
            <a:ext cx="5448300" cy="2276475"/>
          </a:xfrm>
          <a:ln/>
        </p:spPr>
      </p:pic>
      <p:pic>
        <p:nvPicPr>
          <p:cNvPr id="4" name="~PP443.WAV">
            <a:hlinkClick r:id="" action="ppaction://media"/>
          </p:cNvPr>
          <p:cNvPicPr>
            <a:picLocks noRot="1" noChangeAspect="1"/>
          </p:cNvPicPr>
          <p:nvPr>
            <a:wavAudioFile r:embed="rId1" name="~PP443.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539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Contribution and margin of safety </a:t>
            </a:r>
          </a:p>
        </p:txBody>
      </p:sp>
      <p:sp>
        <p:nvSpPr>
          <p:cNvPr id="40963" name="Text Placeholder 10"/>
          <p:cNvSpPr>
            <a:spLocks noGrp="1"/>
          </p:cNvSpPr>
          <p:nvPr>
            <p:ph idx="1"/>
          </p:nvPr>
        </p:nvSpPr>
        <p:spPr>
          <a:ln/>
        </p:spPr>
        <p:txBody>
          <a:bodyPr vert="horz" wrap="square" lIns="91440" tIns="45720" rIns="91440" bIns="45720" anchor="t" anchorCtr="0"/>
          <a:lstStyle/>
          <a:p>
            <a:pPr algn="just" eaLnBrk="1" hangingPunct="1"/>
            <a:r>
              <a:rPr dirty="0"/>
              <a:t>The </a:t>
            </a:r>
            <a:r>
              <a:rPr b="1" dirty="0"/>
              <a:t>contribution</a:t>
            </a:r>
            <a:r>
              <a:rPr dirty="0"/>
              <a:t> is the difference between the sales and the variable costs. It is the amount of money a company has to cover its fixed costs after it pays all of its variable expenses</a:t>
            </a:r>
          </a:p>
          <a:p>
            <a:pPr algn="just" eaLnBrk="1" hangingPunct="1"/>
            <a:r>
              <a:rPr dirty="0"/>
              <a:t>The </a:t>
            </a:r>
            <a:r>
              <a:rPr b="1" dirty="0"/>
              <a:t>margin of safety</a:t>
            </a:r>
            <a:r>
              <a:rPr dirty="0"/>
              <a:t> is how much output or sales level can fall before a business reaches its breakeven point. It is the sales over and above the break-even sales. </a:t>
            </a:r>
          </a:p>
          <a:p>
            <a:pPr eaLnBrk="1" hangingPunct="1"/>
            <a:endParaRPr dirty="0"/>
          </a:p>
        </p:txBody>
      </p:sp>
      <p:pic>
        <p:nvPicPr>
          <p:cNvPr id="8" name="~PP2641.WAV">
            <a:hlinkClick r:id="" action="ppaction://media"/>
          </p:cNvPr>
          <p:cNvPicPr>
            <a:picLocks noRot="1" noChangeAspect="1"/>
          </p:cNvPicPr>
          <p:nvPr>
            <a:wavAudioFile r:embed="rId1" name="~PP2641.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729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8"/>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fontScale="90000"/>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formulae to compute these values are:</a:t>
            </a:r>
          </a:p>
        </p:txBody>
      </p:sp>
      <p:pic>
        <p:nvPicPr>
          <p:cNvPr id="41987" name="Content Placeholder 3"/>
          <p:cNvPicPr>
            <a:picLocks noGrp="1" noChangeAspect="1"/>
          </p:cNvPicPr>
          <p:nvPr>
            <p:ph idx="1"/>
          </p:nvPr>
        </p:nvPicPr>
        <p:blipFill>
          <a:blip r:embed="rId3"/>
          <a:srcRect/>
          <a:stretch>
            <a:fillRect/>
          </a:stretch>
        </p:blipFill>
        <p:spPr>
          <a:xfrm>
            <a:off x="2200275" y="2133600"/>
            <a:ext cx="4895850" cy="3124200"/>
          </a:xfrm>
          <a:ln/>
        </p:spPr>
      </p:pic>
      <p:pic>
        <p:nvPicPr>
          <p:cNvPr id="6" name="~PP1317.WAV">
            <a:hlinkClick r:id="" action="ppaction://media"/>
          </p:cNvPr>
          <p:cNvPicPr>
            <a:picLocks noRot="1" noChangeAspect="1"/>
          </p:cNvPicPr>
          <p:nvPr>
            <a:wavAudioFile r:embed="rId1" name="~PP1317.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762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Example: 1</a:t>
            </a:r>
          </a:p>
        </p:txBody>
      </p:sp>
      <p:pic>
        <p:nvPicPr>
          <p:cNvPr id="43011" name="Picture 2"/>
          <p:cNvPicPr>
            <a:picLocks noChangeAspect="1"/>
          </p:cNvPicPr>
          <p:nvPr/>
        </p:nvPicPr>
        <p:blipFill>
          <a:blip r:embed="rId3"/>
          <a:stretch>
            <a:fillRect/>
          </a:stretch>
        </p:blipFill>
        <p:spPr>
          <a:xfrm>
            <a:off x="762000" y="1981200"/>
            <a:ext cx="6858000" cy="3657600"/>
          </a:xfrm>
          <a:prstGeom prst="rect">
            <a:avLst/>
          </a:prstGeom>
          <a:noFill/>
          <a:ln w="9525">
            <a:noFill/>
          </a:ln>
        </p:spPr>
      </p:pic>
      <p:pic>
        <p:nvPicPr>
          <p:cNvPr id="7" name="~PP2339.WAV">
            <a:hlinkClick r:id="" action="ppaction://media"/>
          </p:cNvPr>
          <p:cNvPicPr>
            <a:picLocks noRot="1" noChangeAspect="1"/>
          </p:cNvPicPr>
          <p:nvPr>
            <a:wavAudioFile r:embed="rId1" name="~PP2339.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457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7"/>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p:cNvPicPr>
            <a:picLocks noChangeAspect="1"/>
          </p:cNvPicPr>
          <p:nvPr/>
        </p:nvPicPr>
        <p:blipFill>
          <a:blip r:embed="rId3"/>
          <a:stretch>
            <a:fillRect/>
          </a:stretch>
        </p:blipFill>
        <p:spPr>
          <a:xfrm>
            <a:off x="0" y="0"/>
            <a:ext cx="9144000" cy="6858000"/>
          </a:xfrm>
          <a:prstGeom prst="rect">
            <a:avLst/>
          </a:prstGeom>
          <a:noFill/>
          <a:ln w="9525">
            <a:noFill/>
          </a:ln>
        </p:spPr>
      </p:pic>
      <p:pic>
        <p:nvPicPr>
          <p:cNvPr id="6" name="~PP2774.WAV">
            <a:hlinkClick r:id="" action="ppaction://media"/>
          </p:cNvPr>
          <p:cNvPicPr>
            <a:picLocks noRot="1" noChangeAspect="1"/>
          </p:cNvPicPr>
          <p:nvPr>
            <a:wavAudioFile r:embed="rId1" name="~PP2774.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1188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8" name="Picture 2"/>
          <p:cNvPicPr>
            <a:picLocks noChangeAspect="1"/>
          </p:cNvPicPr>
          <p:nvPr/>
        </p:nvPicPr>
        <p:blipFill>
          <a:blip r:embed="rId3"/>
          <a:stretch>
            <a:fillRect/>
          </a:stretch>
        </p:blipFill>
        <p:spPr>
          <a:xfrm>
            <a:off x="0" y="0"/>
            <a:ext cx="9144000" cy="6858000"/>
          </a:xfrm>
          <a:prstGeom prst="rect">
            <a:avLst/>
          </a:prstGeom>
          <a:noFill/>
          <a:ln w="9525">
            <a:noFill/>
          </a:ln>
        </p:spPr>
      </p:pic>
      <p:pic>
        <p:nvPicPr>
          <p:cNvPr id="3" name="~PP3911.WAV">
            <a:hlinkClick r:id="" action="ppaction://media"/>
          </p:cNvPr>
          <p:cNvPicPr>
            <a:picLocks noRot="1" noChangeAspect="1"/>
          </p:cNvPicPr>
          <p:nvPr>
            <a:wavAudioFile r:embed="rId1" name="~PP3911.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1196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3"/>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Example: 2</a:t>
            </a:r>
          </a:p>
        </p:txBody>
      </p:sp>
      <p:pic>
        <p:nvPicPr>
          <p:cNvPr id="46083" name="Picture 2"/>
          <p:cNvPicPr>
            <a:picLocks noGrp="1" noChangeAspect="1"/>
          </p:cNvPicPr>
          <p:nvPr>
            <p:ph idx="1"/>
          </p:nvPr>
        </p:nvPicPr>
        <p:blipFill>
          <a:blip r:embed="rId3"/>
          <a:srcRect/>
          <a:stretch>
            <a:fillRect/>
          </a:stretch>
        </p:blipFill>
        <p:spPr>
          <a:xfrm>
            <a:off x="1066800" y="1828800"/>
            <a:ext cx="6324600" cy="3505200"/>
          </a:xfrm>
          <a:ln/>
        </p:spPr>
      </p:pic>
      <p:pic>
        <p:nvPicPr>
          <p:cNvPr id="5" name="~PP3338.WAV">
            <a:hlinkClick r:id="" action="ppaction://media"/>
          </p:cNvPr>
          <p:cNvPicPr>
            <a:picLocks noRot="1" noChangeAspect="1"/>
          </p:cNvPicPr>
          <p:nvPr>
            <a:wavAudioFile r:embed="rId1" name="~PP3338.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477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PROFIT/VOLUME RATIO (</a:t>
            </a:r>
            <a:r>
              <a:rPr kumimoji="0" lang="en-US" sz="3600" b="1" i="1"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P/V RATIO)</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47107" name="Content Placeholder 2"/>
          <p:cNvSpPr>
            <a:spLocks noGrp="1"/>
          </p:cNvSpPr>
          <p:nvPr>
            <p:ph idx="1"/>
          </p:nvPr>
        </p:nvSpPr>
        <p:spPr>
          <a:ln/>
        </p:spPr>
        <p:txBody>
          <a:bodyPr vert="horz" wrap="square" lIns="91440" tIns="45720" rIns="91440" bIns="45720" anchor="t" anchorCtr="0"/>
          <a:lstStyle/>
          <a:p>
            <a:pPr algn="just" eaLnBrk="1" hangingPunct="1"/>
            <a:r>
              <a:rPr sz="2800" i="1" dirty="0"/>
              <a:t>P/V ratio is a valid ratio which is useful for further analysis. </a:t>
            </a:r>
            <a:r>
              <a:rPr sz="2800" dirty="0"/>
              <a:t>The ratio shows the amount of contribution per rupee of sales. Since, in the short-term, fixed cost does not change, the profit-volume ratio also measures the rate of change of profit due to change in the volume of sales. </a:t>
            </a:r>
            <a:endParaRPr sz="2800" i="1" dirty="0"/>
          </a:p>
          <a:p>
            <a:pPr algn="just" eaLnBrk="1" hangingPunct="1"/>
            <a:endParaRPr dirty="0"/>
          </a:p>
        </p:txBody>
      </p:sp>
      <p:pic>
        <p:nvPicPr>
          <p:cNvPr id="5" name="~PP3136.WAV">
            <a:hlinkClick r:id="" action="ppaction://media"/>
          </p:cNvPr>
          <p:cNvPicPr>
            <a:picLocks noRot="1" noChangeAspect="1"/>
          </p:cNvPicPr>
          <p:nvPr>
            <a:wavAudioFile r:embed="rId1" name="~PP3136.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5976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fontScale="90000"/>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sz="3600" b="0" i="1"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different </a:t>
            </a: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formulae for the </a:t>
            </a:r>
            <a:r>
              <a:rPr kumimoji="0" lang="en-US" sz="3600" b="0" i="1"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P/V ratio are as follows:</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pic>
        <p:nvPicPr>
          <p:cNvPr id="48131" name="Content Placeholder 3"/>
          <p:cNvPicPr>
            <a:picLocks noGrp="1" noChangeAspect="1"/>
          </p:cNvPicPr>
          <p:nvPr>
            <p:ph idx="1"/>
          </p:nvPr>
        </p:nvPicPr>
        <p:blipFill>
          <a:blip r:embed="rId3"/>
          <a:srcRect/>
          <a:stretch>
            <a:fillRect/>
          </a:stretch>
        </p:blipFill>
        <p:spPr>
          <a:xfrm>
            <a:off x="1447800" y="1981200"/>
            <a:ext cx="5448300" cy="2889250"/>
          </a:xfrm>
          <a:ln/>
        </p:spPr>
      </p:pic>
      <p:pic>
        <p:nvPicPr>
          <p:cNvPr id="4" name="~PP417.WAV">
            <a:hlinkClick r:id="" action="ppaction://media"/>
          </p:cNvPr>
          <p:cNvPicPr>
            <a:picLocks noRot="1" noChangeAspect="1"/>
          </p:cNvPicPr>
          <p:nvPr>
            <a:wavAudioFile r:embed="rId1" name="~PP417.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5432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Example: 1</a:t>
            </a:r>
          </a:p>
        </p:txBody>
      </p:sp>
      <p:pic>
        <p:nvPicPr>
          <p:cNvPr id="49155" name="Picture 2"/>
          <p:cNvPicPr>
            <a:picLocks noGrp="1" noChangeAspect="1"/>
          </p:cNvPicPr>
          <p:nvPr>
            <p:ph idx="1"/>
          </p:nvPr>
        </p:nvPicPr>
        <p:blipFill>
          <a:blip r:embed="rId3"/>
          <a:srcRect/>
          <a:stretch>
            <a:fillRect/>
          </a:stretch>
        </p:blipFill>
        <p:spPr>
          <a:xfrm>
            <a:off x="1219200" y="1981200"/>
            <a:ext cx="6019800" cy="3505200"/>
          </a:xfrm>
          <a:ln/>
        </p:spPr>
      </p:pic>
      <p:pic>
        <p:nvPicPr>
          <p:cNvPr id="4" name="~PP1839.WAV">
            <a:hlinkClick r:id="" action="ppaction://media"/>
          </p:cNvPr>
          <p:cNvPicPr>
            <a:picLocks noRot="1" noChangeAspect="1"/>
          </p:cNvPicPr>
          <p:nvPr>
            <a:wavAudioFile r:embed="rId1" name="~PP1839.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2974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2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The overhead cost can be classified into:</a:t>
            </a:r>
          </a:p>
        </p:txBody>
      </p:sp>
      <p:sp>
        <p:nvSpPr>
          <p:cNvPr id="3" name="Content Placeholder 2"/>
          <p:cNvSpPr>
            <a:spLocks noGrp="1"/>
          </p:cNvSpPr>
          <p:nvPr>
            <p:ph idx="1"/>
          </p:nvPr>
        </p:nvSpPr>
        <p:spPr>
          <a:xfrm>
            <a:off x="304800" y="1554163"/>
            <a:ext cx="8686800" cy="4525963"/>
          </a:xfrm>
        </p:spPr>
        <p:txBody>
          <a:bodyPr vert="horz" wrap="square" lIns="91440" tIns="45720" rIns="91440" bIns="45720" numCol="1" anchor="t" anchorCtr="0" compatLnSpc="1">
            <a:normAutofit/>
          </a:bodyPr>
          <a:lstStyle/>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a:p>
            <a:pPr marL="514350" marR="0" lvl="0" indent="-51435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a:ln>
                  <a:noFill/>
                </a:ln>
                <a:solidFill>
                  <a:schemeClr val="tx2"/>
                </a:solidFill>
                <a:effectLst/>
                <a:uLnTx/>
                <a:uFillTx/>
                <a:latin typeface="+mn-lt"/>
                <a:ea typeface="+mn-ea"/>
                <a:cs typeface="+mn-cs"/>
              </a:rPr>
              <a:t>Factory overhead, </a:t>
            </a:r>
          </a:p>
          <a:p>
            <a:pPr marL="514350" marR="0" lvl="0" indent="-51435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a:ln>
                  <a:noFill/>
                </a:ln>
                <a:solidFill>
                  <a:schemeClr val="tx2"/>
                </a:solidFill>
                <a:effectLst/>
                <a:uLnTx/>
                <a:uFillTx/>
                <a:latin typeface="+mn-lt"/>
                <a:ea typeface="+mn-ea"/>
                <a:cs typeface="+mn-cs"/>
              </a:rPr>
              <a:t>administration overhead, </a:t>
            </a:r>
          </a:p>
          <a:p>
            <a:pPr marL="514350" marR="0" lvl="0" indent="-51435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a:ln>
                  <a:noFill/>
                </a:ln>
                <a:solidFill>
                  <a:schemeClr val="tx2"/>
                </a:solidFill>
                <a:effectLst/>
                <a:uLnTx/>
                <a:uFillTx/>
                <a:latin typeface="+mn-lt"/>
                <a:ea typeface="+mn-ea"/>
                <a:cs typeface="+mn-cs"/>
              </a:rPr>
              <a:t>selling overhead, and </a:t>
            </a:r>
          </a:p>
          <a:p>
            <a:pPr marL="514350" marR="0" lvl="0" indent="-514350" algn="l" defTabSz="914400" rtl="0" eaLnBrk="1" fontAlgn="auto" latinLnBrk="0" hangingPunct="1">
              <a:lnSpc>
                <a:spcPct val="100000"/>
              </a:lnSpc>
              <a:spcBef>
                <a:spcPct val="20000"/>
              </a:spcBef>
              <a:spcAft>
                <a:spcPts val="0"/>
              </a:spcAft>
              <a:buClr>
                <a:schemeClr val="accent1"/>
              </a:buClr>
              <a:buSzPct val="70000"/>
              <a:buFont typeface="+mj-lt"/>
              <a:buAutoNum type="alphaLcPeriod"/>
              <a:defRPr/>
            </a:pPr>
            <a:r>
              <a:rPr kumimoji="0" lang="en-US" sz="3200" b="0" i="0" u="none" strike="noStrike" kern="1200" cap="none" spc="0" normalizeH="0" baseline="0" noProof="0" dirty="0">
                <a:ln>
                  <a:noFill/>
                </a:ln>
                <a:solidFill>
                  <a:schemeClr val="tx2"/>
                </a:solidFill>
                <a:effectLst/>
                <a:uLnTx/>
                <a:uFillTx/>
                <a:latin typeface="+mn-lt"/>
                <a:ea typeface="+mn-ea"/>
                <a:cs typeface="+mn-cs"/>
              </a:rPr>
              <a:t>Distribution overhead.</a:t>
            </a: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panose="05020102010507070707"/>
              <a:buChar char=""/>
              <a:defRPr/>
            </a:pPr>
            <a:endParaRPr kumimoji="0" lang="en-US"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4" name="~PP4016.WAV">
            <a:hlinkClick r:id="" action="ppaction://media"/>
          </p:cNvPr>
          <p:cNvPicPr>
            <a:picLocks noRot="1" noChangeAspect="1"/>
          </p:cNvPicPr>
          <p:nvPr>
            <a:wavAudioFile r:embed="rId1" name="~PP4016.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1217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Picture 2"/>
          <p:cNvPicPr>
            <a:picLocks noChangeAspect="1"/>
          </p:cNvPicPr>
          <p:nvPr/>
        </p:nvPicPr>
        <p:blipFill>
          <a:blip r:embed="rId3"/>
          <a:stretch>
            <a:fillRect/>
          </a:stretch>
        </p:blipFill>
        <p:spPr>
          <a:xfrm>
            <a:off x="0" y="0"/>
            <a:ext cx="9144000" cy="6858000"/>
          </a:xfrm>
          <a:prstGeom prst="rect">
            <a:avLst/>
          </a:prstGeom>
          <a:noFill/>
          <a:ln w="9525">
            <a:noFill/>
          </a:ln>
        </p:spPr>
      </p:pic>
      <p:pic>
        <p:nvPicPr>
          <p:cNvPr id="3" name="~PP2256.WAV">
            <a:hlinkClick r:id="" action="ppaction://media"/>
          </p:cNvPr>
          <p:cNvPicPr>
            <a:picLocks noRot="1" noChangeAspect="1"/>
          </p:cNvPicPr>
          <p:nvPr>
            <a:wavAudioFile r:embed="rId1" name="~PP2256.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942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3"/>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Example: 2</a:t>
            </a:r>
          </a:p>
        </p:txBody>
      </p:sp>
      <p:pic>
        <p:nvPicPr>
          <p:cNvPr id="51203" name="Picture 2"/>
          <p:cNvPicPr>
            <a:picLocks noGrp="1" noChangeAspect="1"/>
          </p:cNvPicPr>
          <p:nvPr>
            <p:ph idx="1"/>
          </p:nvPr>
        </p:nvPicPr>
        <p:blipFill>
          <a:blip r:embed="rId3"/>
          <a:srcRect/>
          <a:stretch>
            <a:fillRect/>
          </a:stretch>
        </p:blipFill>
        <p:spPr>
          <a:xfrm>
            <a:off x="1143000" y="1905000"/>
            <a:ext cx="6248400" cy="3733800"/>
          </a:xfrm>
          <a:ln/>
        </p:spPr>
      </p:pic>
      <p:pic>
        <p:nvPicPr>
          <p:cNvPr id="4" name="~PP2785.WAV">
            <a:hlinkClick r:id="" action="ppaction://media"/>
          </p:cNvPr>
          <p:cNvPicPr>
            <a:picLocks noRot="1" noChangeAspect="1"/>
          </p:cNvPicPr>
          <p:nvPr>
            <a:wavAudioFile r:embed="rId1" name="~PP2785.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329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226" name="Picture 2"/>
          <p:cNvPicPr>
            <a:picLocks noChangeAspect="1"/>
          </p:cNvPicPr>
          <p:nvPr/>
        </p:nvPicPr>
        <p:blipFill>
          <a:blip r:embed="rId3"/>
          <a:stretch>
            <a:fillRect/>
          </a:stretch>
        </p:blipFill>
        <p:spPr>
          <a:xfrm>
            <a:off x="0" y="0"/>
            <a:ext cx="9144000" cy="6858000"/>
          </a:xfrm>
          <a:prstGeom prst="rect">
            <a:avLst/>
          </a:prstGeom>
          <a:noFill/>
          <a:ln w="9525">
            <a:noFill/>
          </a:ln>
        </p:spPr>
      </p:pic>
      <p:pic>
        <p:nvPicPr>
          <p:cNvPr id="5" name="~PP526.WAV">
            <a:hlinkClick r:id="" action="ppaction://media"/>
          </p:cNvPr>
          <p:cNvPicPr>
            <a:picLocks noRot="1" noChangeAspect="1"/>
          </p:cNvPicPr>
          <p:nvPr>
            <a:wavAudioFile r:embed="rId1" name="~PP526.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4247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Example: 3</a:t>
            </a:r>
          </a:p>
        </p:txBody>
      </p:sp>
      <p:pic>
        <p:nvPicPr>
          <p:cNvPr id="53251" name="Picture 2"/>
          <p:cNvPicPr>
            <a:picLocks noGrp="1" noChangeAspect="1"/>
          </p:cNvPicPr>
          <p:nvPr>
            <p:ph idx="1"/>
          </p:nvPr>
        </p:nvPicPr>
        <p:blipFill>
          <a:blip r:embed="rId3"/>
          <a:srcRect/>
          <a:stretch>
            <a:fillRect/>
          </a:stretch>
        </p:blipFill>
        <p:spPr>
          <a:xfrm>
            <a:off x="1371600" y="1600200"/>
            <a:ext cx="5486400" cy="3657600"/>
          </a:xfrm>
          <a:ln/>
        </p:spPr>
      </p:pic>
      <p:pic>
        <p:nvPicPr>
          <p:cNvPr id="5" name="~PP3907.WAV">
            <a:hlinkClick r:id="" action="ppaction://media"/>
          </p:cNvPr>
          <p:cNvPicPr>
            <a:picLocks noRot="1" noChangeAspect="1"/>
          </p:cNvPicPr>
          <p:nvPr>
            <a:wavAudioFile r:embed="rId1" name="~PP3907.WAV"/>
          </p:nvPr>
        </p:nvPicPr>
        <p:blipFill>
          <a:blip r:embed="rId4"/>
          <a:stretch>
            <a:fillRect/>
          </a:stretch>
        </p:blipFill>
        <p:spPr>
          <a:xfrm>
            <a:off x="8696325" y="6410325"/>
            <a:ext cx="304800" cy="304800"/>
          </a:xfrm>
          <a:prstGeom prst="rect">
            <a:avLst/>
          </a:prstGeom>
          <a:noFill/>
          <a:ln w="9525">
            <a:noFill/>
          </a:ln>
        </p:spPr>
      </p:pic>
    </p:spTree>
  </p:cSld>
  <p:clrMapOvr>
    <a:masterClrMapping/>
  </p:clrMapOvr>
  <p:transition advTm="3227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Factory overhead</a:t>
            </a:r>
          </a:p>
        </p:txBody>
      </p:sp>
      <p:sp>
        <p:nvSpPr>
          <p:cNvPr id="21507" name="Content Placeholder 2"/>
          <p:cNvSpPr>
            <a:spLocks noGrp="1"/>
          </p:cNvSpPr>
          <p:nvPr>
            <p:ph idx="1"/>
          </p:nvPr>
        </p:nvSpPr>
        <p:spPr>
          <a:ln/>
        </p:spPr>
        <p:txBody>
          <a:bodyPr vert="horz" wrap="square" lIns="91440" tIns="45720" rIns="91440" bIns="45720" anchor="t" anchorCtr="0"/>
          <a:lstStyle/>
          <a:p>
            <a:pPr algn="just" eaLnBrk="1" hangingPunct="1"/>
            <a:r>
              <a:rPr dirty="0"/>
              <a:t>Factory overhead include the depreciation or the rent on the factory building, depreciation on the factory equipment, supervisors in the factory, the factory quality control department, factory maintenance employees, electricity and gas for the factory, etc.</a:t>
            </a:r>
          </a:p>
        </p:txBody>
      </p:sp>
      <p:pic>
        <p:nvPicPr>
          <p:cNvPr id="4" name="~PP335.WAV">
            <a:hlinkClick r:id="" action="ppaction://media"/>
          </p:cNvPr>
          <p:cNvPicPr>
            <a:picLocks noRot="1" noChangeAspect="1"/>
          </p:cNvPicPr>
          <p:nvPr>
            <a:wavAudioFile r:embed="rId1" name="~PP335.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4104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administrative overhead </a:t>
            </a:r>
          </a:p>
        </p:txBody>
      </p:sp>
      <p:sp>
        <p:nvSpPr>
          <p:cNvPr id="22531" name="Content Placeholder 2"/>
          <p:cNvSpPr>
            <a:spLocks noGrp="1"/>
          </p:cNvSpPr>
          <p:nvPr>
            <p:ph idx="1"/>
          </p:nvPr>
        </p:nvSpPr>
        <p:spPr>
          <a:ln/>
        </p:spPr>
        <p:txBody>
          <a:bodyPr vert="horz" wrap="square" lIns="91440" tIns="45720" rIns="91440" bIns="45720" anchor="t" anchorCtr="0"/>
          <a:lstStyle/>
          <a:p>
            <a:pPr algn="just" eaLnBrk="1" hangingPunct="1"/>
            <a:r>
              <a:rPr sz="2400" dirty="0"/>
              <a:t>These are the overheads incurred for the overall administrative work of the organization. </a:t>
            </a:r>
          </a:p>
          <a:p>
            <a:pPr algn="just" eaLnBrk="1" hangingPunct="1"/>
            <a:r>
              <a:rPr sz="2400" dirty="0"/>
              <a:t>Such as office supplies, salaries payable to manager, clerk, legal/audit charges, etc.</a:t>
            </a:r>
          </a:p>
        </p:txBody>
      </p:sp>
      <p:pic>
        <p:nvPicPr>
          <p:cNvPr id="4" name="~PP3942.WAV">
            <a:hlinkClick r:id="" action="ppaction://media"/>
          </p:cNvPr>
          <p:cNvPicPr>
            <a:picLocks noRot="1" noChangeAspect="1"/>
          </p:cNvPicPr>
          <p:nvPr>
            <a:wavAudioFile r:embed="rId1" name="~PP3942.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360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Selling overheads</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23555" name="Content Placeholder 2"/>
          <p:cNvSpPr>
            <a:spLocks noGrp="1"/>
          </p:cNvSpPr>
          <p:nvPr>
            <p:ph idx="1"/>
          </p:nvPr>
        </p:nvSpPr>
        <p:spPr>
          <a:ln/>
        </p:spPr>
        <p:txBody>
          <a:bodyPr vert="horz" wrap="square" lIns="91440" tIns="45720" rIns="91440" bIns="45720" anchor="t" anchorCtr="0"/>
          <a:lstStyle/>
          <a:p>
            <a:pPr marL="342900" lvl="2" indent="-342900" algn="just" eaLnBrk="1" hangingPunct="1"/>
            <a:r>
              <a:rPr dirty="0"/>
              <a:t>Selling expenses are incurred for promoting sales by convincing the customer to place an order with the firm. </a:t>
            </a:r>
          </a:p>
          <a:p>
            <a:pPr algn="just" eaLnBrk="1" hangingPunct="1"/>
            <a:r>
              <a:rPr sz="2400" dirty="0"/>
              <a:t>These include the cost of printing and stationary, mailing literatures, catalogues, price lists, the salaries, commission etc.</a:t>
            </a:r>
          </a:p>
        </p:txBody>
      </p:sp>
      <p:pic>
        <p:nvPicPr>
          <p:cNvPr id="5" name="~PP2538.WAV">
            <a:hlinkClick r:id="" action="ppaction://media"/>
          </p:cNvPr>
          <p:cNvPicPr>
            <a:picLocks noRot="1" noChangeAspect="1"/>
          </p:cNvPicPr>
          <p:nvPr>
            <a:wavAudioFile r:embed="rId1" name="~PP2538.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520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Distribution overheads</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24579" name="Content Placeholder 2"/>
          <p:cNvSpPr>
            <a:spLocks noGrp="1"/>
          </p:cNvSpPr>
          <p:nvPr>
            <p:ph idx="1"/>
          </p:nvPr>
        </p:nvSpPr>
        <p:spPr>
          <a:ln/>
        </p:spPr>
        <p:txBody>
          <a:bodyPr vert="horz" wrap="square" lIns="91440" tIns="45720" rIns="91440" bIns="45720" anchor="t" anchorCtr="0"/>
          <a:lstStyle/>
          <a:p>
            <a:pPr algn="just" eaLnBrk="1" hangingPunct="1">
              <a:buNone/>
            </a:pPr>
            <a:r>
              <a:rPr sz="2400" dirty="0"/>
              <a:t>    Distribution expenses are incurred in moving the goods from company’s warehouse to customer’s place.</a:t>
            </a:r>
          </a:p>
          <a:p>
            <a:pPr algn="just" eaLnBrk="1" hangingPunct="1"/>
            <a:r>
              <a:rPr sz="2400" dirty="0"/>
              <a:t>This includes the cost of packaging cases; oil, grease, spare parts used in maintenance of delivery vehicles. </a:t>
            </a:r>
          </a:p>
          <a:p>
            <a:pPr algn="just" eaLnBrk="1" hangingPunct="1"/>
            <a:r>
              <a:rPr sz="2400" dirty="0"/>
              <a:t>Wages of packers, van drivers, dispatch clerks etc.</a:t>
            </a:r>
          </a:p>
          <a:p>
            <a:pPr algn="just" eaLnBrk="1" hangingPunct="1"/>
            <a:r>
              <a:rPr sz="2400" dirty="0"/>
              <a:t>Warehouse expenses including rent, insurance, freight, carriage outwards and other transport charges, depreciation and running expenses of delivery vans.</a:t>
            </a:r>
          </a:p>
        </p:txBody>
      </p:sp>
      <p:pic>
        <p:nvPicPr>
          <p:cNvPr id="4" name="~PP1939.WAV">
            <a:hlinkClick r:id="" action="ppaction://media"/>
          </p:cNvPr>
          <p:cNvPicPr>
            <a:picLocks noRot="1" noChangeAspect="1"/>
          </p:cNvPicPr>
          <p:nvPr>
            <a:wavAudioFile r:embed="rId1" name="~PP1939.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933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a:effectLst/>
          <a:scene3d>
            <a:camera prst="orthographicFront"/>
            <a:lightRig rig="balanced" dir="t"/>
          </a:scene3d>
          <a:sp3d prstMaterial="plastic"/>
        </p:spPr>
        <p:txBody>
          <a:bodyPr vert="horz" anchor="ctr">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rPr>
              <a:t>OTHER COSTS/REVENUES</a:t>
            </a:r>
            <a:endParaRPr kumimoji="0" lang="en-US" sz="3600" b="0" i="0" u="none" strike="noStrike" kern="1200" cap="all" spc="0" normalizeH="0" baseline="0" noProof="0" dirty="0">
              <a:ln>
                <a:noFill/>
              </a:ln>
              <a:solidFill>
                <a:schemeClr val="tx2"/>
              </a:solidFill>
              <a:effectLst>
                <a:reflection blurRad="12700" stA="48000" endA="300" endPos="55000" dir="5400000" sy="-90000" algn="bl" rotWithShape="0"/>
              </a:effectLst>
              <a:uLnTx/>
              <a:uFillTx/>
              <a:latin typeface="+mj-lt"/>
              <a:ea typeface="+mj-ea"/>
              <a:cs typeface="+mj-cs"/>
            </a:endParaRPr>
          </a:p>
        </p:txBody>
      </p:sp>
      <p:sp>
        <p:nvSpPr>
          <p:cNvPr id="25603" name="Content Placeholder 2"/>
          <p:cNvSpPr>
            <a:spLocks noGrp="1"/>
          </p:cNvSpPr>
          <p:nvPr>
            <p:ph idx="1"/>
          </p:nvPr>
        </p:nvSpPr>
        <p:spPr>
          <a:ln/>
        </p:spPr>
        <p:txBody>
          <a:bodyPr vert="horz" wrap="square" lIns="91440" tIns="45720" rIns="91440" bIns="45720" anchor="t" anchorCtr="0"/>
          <a:lstStyle/>
          <a:p>
            <a:pPr eaLnBrk="1" hangingPunct="1"/>
            <a:r>
              <a:rPr dirty="0"/>
              <a:t>Marginal cost</a:t>
            </a:r>
          </a:p>
          <a:p>
            <a:pPr eaLnBrk="1" hangingPunct="1"/>
            <a:r>
              <a:rPr dirty="0"/>
              <a:t> Marginal revenue</a:t>
            </a:r>
          </a:p>
          <a:p>
            <a:pPr eaLnBrk="1" hangingPunct="1"/>
            <a:r>
              <a:rPr dirty="0"/>
              <a:t> Sunk cost</a:t>
            </a:r>
          </a:p>
          <a:p>
            <a:pPr eaLnBrk="1" hangingPunct="1"/>
            <a:r>
              <a:rPr dirty="0"/>
              <a:t> Opportunity cost</a:t>
            </a:r>
          </a:p>
        </p:txBody>
      </p:sp>
      <p:pic>
        <p:nvPicPr>
          <p:cNvPr id="4" name="~PP1448.WAV">
            <a:hlinkClick r:id="" action="ppaction://media"/>
          </p:cNvPr>
          <p:cNvPicPr>
            <a:picLocks noRot="1" noChangeAspect="1"/>
          </p:cNvPicPr>
          <p:nvPr>
            <a:wavAudioFile r:embed="rId1" name="~PP1448.WAV"/>
          </p:nvPr>
        </p:nvPicPr>
        <p:blipFill>
          <a:blip r:embed="rId3"/>
          <a:stretch>
            <a:fillRect/>
          </a:stretch>
        </p:blipFill>
        <p:spPr>
          <a:xfrm>
            <a:off x="8696325" y="6410325"/>
            <a:ext cx="304800" cy="304800"/>
          </a:xfrm>
          <a:prstGeom prst="rect">
            <a:avLst/>
          </a:prstGeom>
          <a:noFill/>
          <a:ln w="9525">
            <a:noFill/>
          </a:ln>
        </p:spPr>
      </p:pic>
    </p:spTree>
  </p:cSld>
  <p:clrMapOvr>
    <a:masterClrMapping/>
  </p:clrMapOvr>
  <p:transition advTm="115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rek">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Trek</Template>
  <TotalTime>82</TotalTime>
  <Words>1746</Words>
  <Application>Microsoft Office PowerPoint</Application>
  <PresentationFormat>On-screen Show (4:3)</PresentationFormat>
  <Paragraphs>217</Paragraphs>
  <Slides>43</Slides>
  <Notes>12</Notes>
  <HiddenSlides>0</HiddenSlides>
  <MMClips>43</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43</vt:i4>
      </vt:variant>
    </vt:vector>
  </HeadingPairs>
  <TitlesOfParts>
    <vt:vector size="53" baseType="lpstr">
      <vt:lpstr>Arial</vt:lpstr>
      <vt:lpstr>Calibri</vt:lpstr>
      <vt:lpstr>Franklin Gothic Book</vt:lpstr>
      <vt:lpstr>Franklin Gothic Medium</vt:lpstr>
      <vt:lpstr>Symbol</vt:lpstr>
      <vt:lpstr>Times New Roman</vt:lpstr>
      <vt:lpstr>Wingdings</vt:lpstr>
      <vt:lpstr>Wingdings 2</vt:lpstr>
      <vt:lpstr>Trek</vt:lpstr>
      <vt:lpstr>Microsoft Excel Chart</vt:lpstr>
      <vt:lpstr>Element of cost </vt:lpstr>
      <vt:lpstr>Variable cost can be further classified into : </vt:lpstr>
      <vt:lpstr>Element of cost </vt:lpstr>
      <vt:lpstr>The overhead cost can be classified into:</vt:lpstr>
      <vt:lpstr>Factory overhead</vt:lpstr>
      <vt:lpstr>administrative overhead </vt:lpstr>
      <vt:lpstr>Selling overheads</vt:lpstr>
      <vt:lpstr>Distribution overheads</vt:lpstr>
      <vt:lpstr>OTHER COSTS/REVENUES</vt:lpstr>
      <vt:lpstr>PowerPoint Presentation</vt:lpstr>
      <vt:lpstr>Sunk Cost</vt:lpstr>
      <vt:lpstr>Opportunity Cost</vt:lpstr>
      <vt:lpstr>Breakeven Analysis </vt:lpstr>
      <vt:lpstr>What is Breakeven?</vt:lpstr>
      <vt:lpstr>The Breakeven Equation </vt:lpstr>
      <vt:lpstr>The Breakeven Equation </vt:lpstr>
      <vt:lpstr>The Breakeven Equation </vt:lpstr>
      <vt:lpstr>The Breakeven Equation </vt:lpstr>
      <vt:lpstr>Graphic Depiction of Breakeven</vt:lpstr>
      <vt:lpstr>Graphic Depiction of Breakeven</vt:lpstr>
      <vt:lpstr>Graphic Depiction of Breakeven</vt:lpstr>
      <vt:lpstr>Graphic Depiction of Breakeven</vt:lpstr>
      <vt:lpstr>Graphic Depiction of Breakeven</vt:lpstr>
      <vt:lpstr>Graphic Depiction of Breakeven</vt:lpstr>
      <vt:lpstr>Graphic Depiction of Breakeven</vt:lpstr>
      <vt:lpstr>PowerPoint Presentation</vt:lpstr>
      <vt:lpstr>PowerPoint Presentation</vt:lpstr>
      <vt:lpstr>Example Find out the total cost and Sales of the firm and also find out the profit of the firm when the price of product is $45, and also describe it diagrammatically where break even point is equal to zero.</vt:lpstr>
      <vt:lpstr>break-even quantity and break-even sales quantity</vt:lpstr>
      <vt:lpstr>The formulae to find the break-even quantity and break-even sales quantity:</vt:lpstr>
      <vt:lpstr>Contribution and margin of safety </vt:lpstr>
      <vt:lpstr>The formulae to compute these values are:</vt:lpstr>
      <vt:lpstr>Example: 1</vt:lpstr>
      <vt:lpstr>PowerPoint Presentation</vt:lpstr>
      <vt:lpstr>PowerPoint Presentation</vt:lpstr>
      <vt:lpstr>Example: 2</vt:lpstr>
      <vt:lpstr>PROFIT/VOLUME RATIO (P/V RATIO)</vt:lpstr>
      <vt:lpstr>The different formulae for the P/V ratio are as follows:</vt:lpstr>
      <vt:lpstr>Example: 1</vt:lpstr>
      <vt:lpstr>PowerPoint Presentation</vt:lpstr>
      <vt:lpstr>Example: 2</vt:lpstr>
      <vt:lpstr>PowerPoint Presentation</vt:lpstr>
      <vt:lpstr>Example: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Ch Mohsan</dc:creator>
  <cp:lastModifiedBy>Aliyan Ahmed Cheema</cp:lastModifiedBy>
  <cp:revision>68</cp:revision>
  <dcterms:created xsi:type="dcterms:W3CDTF">2016-12-08T14:33:11Z</dcterms:created>
  <dcterms:modified xsi:type="dcterms:W3CDTF">2024-09-25T14:06:03Z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FA05649CBF754EDC9B3EE7B9B5869D2E_13</vt:lpwstr>
  </property>
  <property fmtid="{D5CDD505-2E9C-101B-9397-08002B2CF9AE}" pid="3" name="KSOProductBuildVer">
    <vt:lpwstr>1033-12.2.0.13431</vt:lpwstr>
  </property>
</Properties>
</file>

<file path=docProps/thumbnail.jpeg>
</file>